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1"/>
  </p:notesMasterIdLst>
  <p:handoutMasterIdLst>
    <p:handoutMasterId r:id="rId12"/>
  </p:handoutMasterIdLst>
  <p:sldIdLst>
    <p:sldId id="256" r:id="rId2"/>
    <p:sldId id="263" r:id="rId3"/>
    <p:sldId id="279" r:id="rId4"/>
    <p:sldId id="276" r:id="rId5"/>
    <p:sldId id="277" r:id="rId6"/>
    <p:sldId id="259" r:id="rId7"/>
    <p:sldId id="265" r:id="rId8"/>
    <p:sldId id="266" r:id="rId9"/>
    <p:sldId id="27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D2242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545EE-C876-408D-A6CD-CB63A30B76F1}" v="9" dt="2022-09-28T11:18:00.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1857" autoAdjust="0"/>
  </p:normalViewPr>
  <p:slideViewPr>
    <p:cSldViewPr snapToGrid="0" snapToObjects="1">
      <p:cViewPr varScale="1">
        <p:scale>
          <a:sx n="40" d="100"/>
          <a:sy n="40" d="100"/>
        </p:scale>
        <p:origin x="1316"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Visit our website for the lesson pack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Create a list of ground rules as a class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respecting identities and opinions - this may also include no judgement, not speaking over each other and being honest with any and all questions we have.</a:t>
            </a: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242953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Start with a class discussion on BHM and the form is has taken in the past. </a:t>
            </a:r>
          </a:p>
          <a:p>
            <a:r>
              <a:rPr lang="en-GB"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does BHM mean to the students? Why is BHM marked in calendars? Why is it significant? Highlight that historically racism and racist discrimination meant that black people were held back from accessing the same opportunities as white people – and also the many achievements and contributions to history of the black community were not talked about, highlighted or celebrated as much as they should have been (and sometimes not talked about at all).  We’ve made progress today but black people are still underrepresented in lots of areas, including the media, politics and leadership, and racism and racist discrimination against black people still happens far too often – so it’s important that we go on having these conversations.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Lean discussion into intersectionality. Ask students how many of them have heard of the term before. Ask them what they think it means. </a:t>
            </a: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28409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ea typeface="ＭＳ Ｐゴシック" pitchFamily="34" charset="-128"/>
              </a:rPr>
              <a:t>The term ‘intersectionality’ was coined by </a:t>
            </a:r>
            <a:r>
              <a:rPr lang="en-US" altLang="en-US" baseline="0" dirty="0" err="1">
                <a:ea typeface="ＭＳ Ｐゴシック" pitchFamily="34" charset="-128"/>
              </a:rPr>
              <a:t>Kimberlé</a:t>
            </a:r>
            <a:r>
              <a:rPr lang="en-US" altLang="en-US" baseline="0" dirty="0">
                <a:ea typeface="ＭＳ Ｐゴシック" pitchFamily="34" charset="-128"/>
              </a:rPr>
              <a:t> Crenshaw, an American civil rights activist and leading scholar of critical race theory. Intersectionality is a way of looking at a person’s identity or who they are. It </a:t>
            </a:r>
            <a:r>
              <a:rPr lang="en-US" altLang="en-US" baseline="0" dirty="0" err="1">
                <a:ea typeface="ＭＳ Ｐゴシック" pitchFamily="34" charset="-128"/>
              </a:rPr>
              <a:t>recognises</a:t>
            </a:r>
            <a:r>
              <a:rPr lang="en-US" altLang="en-US" baseline="0" dirty="0">
                <a:ea typeface="ＭＳ Ｐゴシック" pitchFamily="34" charset="-128"/>
              </a:rPr>
              <a:t> that someone’s identity is made up of lots of different bits and all those bits are important in different ways – for example, a person’s age, race, gender, disability status </a:t>
            </a:r>
            <a:r>
              <a:rPr lang="en-US" altLang="en-US" baseline="0" dirty="0" err="1">
                <a:ea typeface="ＭＳ Ｐゴシック" pitchFamily="34" charset="-128"/>
              </a:rPr>
              <a:t>etc</a:t>
            </a:r>
            <a:r>
              <a:rPr lang="en-US" altLang="en-US" baseline="0" dirty="0">
                <a:ea typeface="ＭＳ Ｐゴシック" pitchFamily="34" charset="-128"/>
              </a:rPr>
              <a:t> might all be important bits of who they are. The different bits of a person’s identity and how they are perceived by others might influence the way they’re treated by others and the opportunities they have access to in society. Sometimes, people will experience discrimination or unfair treatment from others on the basis of a bit of their identity – for example, a person experiencing racist discrimination or a person experiencing sexist discrimination. Some people will experience discrimination on the basis of several bits of their identity all at the same time: for example, a black woman might experience discrimination both on the basis of her race and on the basis of her gender. We call this an ‘intersect’: when two different bits of a person’s identity, or several different bits, overlap and the overlap affects the way they are treated or their experiences. </a:t>
            </a:r>
          </a:p>
          <a:p>
            <a:endParaRPr lang="en-US" baseline="0" dirty="0">
              <a:ea typeface="ＭＳ Ｐゴシック"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Look at the definition of intersectionality together. Discuss where the different aspects of identity come from. Are there any parts of people’s identities missing from this definition? Write a definition as a class. </a:t>
            </a:r>
          </a:p>
          <a:p>
            <a:endParaRPr lang="en-US" baseline="0" dirty="0">
              <a:ea typeface="ＭＳ Ｐゴシック" pitchFamily="34" charset="-128"/>
            </a:endParaRPr>
          </a:p>
          <a:p>
            <a:endParaRPr lang="en-GB" dirty="0"/>
          </a:p>
        </p:txBody>
      </p:sp>
      <p:sp>
        <p:nvSpPr>
          <p:cNvPr id="4" name="Slide Number Placeholder 3"/>
          <p:cNvSpPr>
            <a:spLocks noGrp="1"/>
          </p:cNvSpPr>
          <p:nvPr>
            <p:ph type="sldNum" sz="quarter" idx="5"/>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18189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groups or pairs have the students discuss the questions on the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Have tables feedback on their discussions to hold a class discussion.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 each of the intersects students have drawn out. IF the class has not brought up LGBT identities of their own accord, direct them towards 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Can the class think of any LGBT black role models? Think. Pair. Share.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54780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Show students different role models on the board (Colin Jackson – former hurdler, Dr </a:t>
            </a:r>
            <a:r>
              <a:rPr lang="en-GB" sz="1200" kern="1200" dirty="0" err="1">
                <a:solidFill>
                  <a:schemeClr val="tx1"/>
                </a:solidFill>
                <a:effectLst/>
                <a:latin typeface="+mn-lt"/>
                <a:ea typeface="+mn-ea"/>
                <a:cs typeface="+mn-cs"/>
              </a:rPr>
              <a:t>Ronx</a:t>
            </a:r>
            <a:r>
              <a:rPr lang="en-GB" sz="1200" kern="1200" dirty="0">
                <a:solidFill>
                  <a:schemeClr val="tx1"/>
                </a:solidFill>
                <a:effectLst/>
                <a:latin typeface="+mn-lt"/>
                <a:ea typeface="+mn-ea"/>
                <a:cs typeface="+mn-cs"/>
              </a:rPr>
              <a:t> – Emergency medical doctor , Marsha P Johnson – trans activist credited with starting the Stonewall Riots which sparked the modern day LGBT rights movement, Munroe Bergdorf – Model and trans activist, Janelle </a:t>
            </a:r>
            <a:r>
              <a:rPr lang="en-GB" sz="1200" kern="1200" dirty="0" err="1">
                <a:solidFill>
                  <a:schemeClr val="tx1"/>
                </a:solidFill>
                <a:effectLst/>
                <a:latin typeface="+mn-lt"/>
                <a:ea typeface="+mn-ea"/>
                <a:cs typeface="+mn-cs"/>
              </a:rPr>
              <a:t>Monae</a:t>
            </a:r>
            <a:r>
              <a:rPr lang="en-GB" sz="1200" kern="1200" dirty="0">
                <a:solidFill>
                  <a:schemeClr val="tx1"/>
                </a:solidFill>
                <a:effectLst/>
                <a:latin typeface="+mn-lt"/>
                <a:ea typeface="+mn-ea"/>
                <a:cs typeface="+mn-cs"/>
              </a:rPr>
              <a:t> – Singer/Songwriter, Frank Ocean – Singer/Songwriter)</a:t>
            </a:r>
          </a:p>
          <a:p>
            <a:r>
              <a:rPr lang="en-GB" sz="1200" kern="1200" dirty="0">
                <a:solidFill>
                  <a:schemeClr val="tx1"/>
                </a:solidFill>
                <a:effectLst/>
                <a:latin typeface="+mn-lt"/>
                <a:ea typeface="+mn-ea"/>
                <a:cs typeface="+mn-cs"/>
              </a:rPr>
              <a:t>Ask: What have these people got in common? Think. Pair. Share.</a:t>
            </a:r>
          </a:p>
          <a:p>
            <a:r>
              <a:rPr lang="en-GB" sz="1200" kern="1200" dirty="0">
                <a:solidFill>
                  <a:schemeClr val="tx1"/>
                </a:solidFill>
                <a:effectLst/>
                <a:latin typeface="+mn-lt"/>
                <a:ea typeface="+mn-ea"/>
                <a:cs typeface="+mn-cs"/>
              </a:rPr>
              <a:t>Ask: What else might these people have in common? Think. Pair. Share.</a:t>
            </a:r>
          </a:p>
          <a:p>
            <a:r>
              <a:rPr lang="en-GB" sz="1200" kern="1200" dirty="0">
                <a:solidFill>
                  <a:schemeClr val="tx1"/>
                </a:solidFill>
                <a:effectLst/>
                <a:latin typeface="+mn-lt"/>
                <a:ea typeface="+mn-ea"/>
                <a:cs typeface="+mn-cs"/>
              </a:rPr>
              <a:t>Ask: Why do you think these people are role models? Think,. Pair. Share. </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Share the additional information about each person and discuss that they are all LGBT. </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55226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Share the additional information about each person and discuss that they are all LGBT. </a:t>
            </a: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396523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each of the students choose one of the role models they have just been told about, or any others they can think of and create social media profiles for them. This might be an Instagram or Facebook profile. They must include a detailed bio that has information that they have learnt in today’s lesson. </a:t>
            </a:r>
          </a:p>
          <a:p>
            <a:endParaRPr lang="en-GB" dirty="0"/>
          </a:p>
          <a:p>
            <a:r>
              <a:rPr lang="en-GB" dirty="0"/>
              <a:t>To end the lesson dot the profiles around the classroom. Have students go around with post it notes and like/leave a comment on one another’s profiles </a:t>
            </a:r>
          </a:p>
        </p:txBody>
      </p:sp>
      <p:sp>
        <p:nvSpPr>
          <p:cNvPr id="4" name="Slide Number Placeholder 3"/>
          <p:cNvSpPr>
            <a:spLocks noGrp="1"/>
          </p:cNvSpPr>
          <p:nvPr>
            <p:ph type="sldNum" sz="quarter" idx="5"/>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232441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28/09/2022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28/09/2022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28/09/2022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28/09/2022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Black History Month 2019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Key Stage 4 – England and Wales</a:t>
            </a: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S5 to S6 -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F9AC28-DF9C-40EE-892C-BFF9C97E9C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214" y="1900119"/>
            <a:ext cx="4062143" cy="4062143"/>
          </a:xfrm>
          <a:prstGeom prst="rect">
            <a:avLst/>
          </a:prstGeom>
        </p:spPr>
      </p:pic>
      <p:sp>
        <p:nvSpPr>
          <p:cNvPr id="11" name="TextBox 10">
            <a:extLst>
              <a:ext uri="{FF2B5EF4-FFF2-40B4-BE49-F238E27FC236}">
                <a16:creationId xmlns:a16="http://schemas.microsoft.com/office/drawing/2014/main" id="{CB1EDAF5-7327-40DA-8E9E-5BA88808F6B0}"/>
              </a:ext>
            </a:extLst>
          </p:cNvPr>
          <p:cNvSpPr txBox="1"/>
          <p:nvPr/>
        </p:nvSpPr>
        <p:spPr>
          <a:xfrm>
            <a:off x="260921" y="369920"/>
            <a:ext cx="7337083"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LO: To understand what intersectionality is</a:t>
            </a:r>
          </a:p>
        </p:txBody>
      </p:sp>
    </p:spTree>
    <p:extLst>
      <p:ext uri="{BB962C8B-B14F-4D97-AF65-F5344CB8AC3E}">
        <p14:creationId xmlns:p14="http://schemas.microsoft.com/office/powerpoint/2010/main" val="123121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F9AC28-DF9C-40EE-892C-BFF9C97E9C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214" y="1900119"/>
            <a:ext cx="4062143" cy="4062143"/>
          </a:xfrm>
          <a:prstGeom prst="rect">
            <a:avLst/>
          </a:prstGeom>
        </p:spPr>
      </p:pic>
      <p:sp>
        <p:nvSpPr>
          <p:cNvPr id="11" name="TextBox 10">
            <a:extLst>
              <a:ext uri="{FF2B5EF4-FFF2-40B4-BE49-F238E27FC236}">
                <a16:creationId xmlns:a16="http://schemas.microsoft.com/office/drawing/2014/main" id="{CB1EDAF5-7327-40DA-8E9E-5BA88808F6B0}"/>
              </a:ext>
            </a:extLst>
          </p:cNvPr>
          <p:cNvSpPr txBox="1"/>
          <p:nvPr/>
        </p:nvSpPr>
        <p:spPr>
          <a:xfrm>
            <a:off x="260921" y="369920"/>
            <a:ext cx="7337083"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LO: To understand what intersectionality is</a:t>
            </a:r>
          </a:p>
        </p:txBody>
      </p:sp>
      <p:sp>
        <p:nvSpPr>
          <p:cNvPr id="8" name="TextBox 7">
            <a:extLst>
              <a:ext uri="{FF2B5EF4-FFF2-40B4-BE49-F238E27FC236}">
                <a16:creationId xmlns:a16="http://schemas.microsoft.com/office/drawing/2014/main" id="{95297D2A-95FC-4550-8C38-568C5C36E254}"/>
              </a:ext>
            </a:extLst>
          </p:cNvPr>
          <p:cNvSpPr txBox="1"/>
          <p:nvPr/>
        </p:nvSpPr>
        <p:spPr>
          <a:xfrm>
            <a:off x="3929462" y="2259382"/>
            <a:ext cx="5596684" cy="523220"/>
          </a:xfrm>
          <a:prstGeom prst="rect">
            <a:avLst/>
          </a:prstGeom>
          <a:noFill/>
        </p:spPr>
        <p:txBody>
          <a:bodyPr wrap="square" rtlCol="0">
            <a:spAutoFit/>
          </a:bodyPr>
          <a:lstStyle/>
          <a:p>
            <a:r>
              <a:rPr lang="en-US" altLang="en-US" sz="2800" dirty="0">
                <a:latin typeface="Arial" panose="020B0604020202020204" pitchFamily="34" charset="0"/>
                <a:ea typeface="ＭＳ Ｐゴシック" pitchFamily="34" charset="-128"/>
                <a:cs typeface="Arial" panose="020B0604020202020204" pitchFamily="34" charset="0"/>
              </a:rPr>
              <a:t>What is Black History Month?</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53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402C6E-F84A-461E-91F1-F84AD31A89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747079"/>
            <a:ext cx="3363842" cy="3363842"/>
          </a:xfrm>
          <a:prstGeom prst="rect">
            <a:avLst/>
          </a:prstGeom>
        </p:spPr>
      </p:pic>
      <p:sp>
        <p:nvSpPr>
          <p:cNvPr id="11" name="TextBox 10">
            <a:extLst>
              <a:ext uri="{FF2B5EF4-FFF2-40B4-BE49-F238E27FC236}">
                <a16:creationId xmlns:a16="http://schemas.microsoft.com/office/drawing/2014/main" id="{0F909A7D-6268-4545-BAA8-608C82C5C054}"/>
              </a:ext>
            </a:extLst>
          </p:cNvPr>
          <p:cNvSpPr txBox="1"/>
          <p:nvPr/>
        </p:nvSpPr>
        <p:spPr>
          <a:xfrm>
            <a:off x="260921" y="369920"/>
            <a:ext cx="7337083"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LO: To understand what intersectionality is</a:t>
            </a:r>
          </a:p>
        </p:txBody>
      </p:sp>
      <p:sp>
        <p:nvSpPr>
          <p:cNvPr id="2" name="TextBox 1">
            <a:extLst>
              <a:ext uri="{FF2B5EF4-FFF2-40B4-BE49-F238E27FC236}">
                <a16:creationId xmlns:a16="http://schemas.microsoft.com/office/drawing/2014/main" id="{388AAECB-1F1C-4FEF-9870-294C9DEB4D8B}"/>
              </a:ext>
            </a:extLst>
          </p:cNvPr>
          <p:cNvSpPr txBox="1"/>
          <p:nvPr/>
        </p:nvSpPr>
        <p:spPr>
          <a:xfrm>
            <a:off x="3217914" y="1455981"/>
            <a:ext cx="5596684" cy="4154984"/>
          </a:xfrm>
          <a:prstGeom prst="rect">
            <a:avLst/>
          </a:prstGeom>
          <a:noFill/>
        </p:spPr>
        <p:txBody>
          <a:bodyPr wrap="square" rtlCol="0">
            <a:spAutoFit/>
          </a:bodyPr>
          <a:lstStyle/>
          <a:p>
            <a:r>
              <a:rPr lang="en-US" altLang="en-US" sz="2400" dirty="0">
                <a:latin typeface="Arial" panose="020B0604020202020204" pitchFamily="34" charset="0"/>
                <a:ea typeface="ＭＳ Ｐゴシック" pitchFamily="34" charset="-128"/>
                <a:cs typeface="Arial" panose="020B0604020202020204" pitchFamily="34" charset="0"/>
              </a:rPr>
              <a:t>Intersectionality is a way of looking at a person’s identity. Someone’s identity is made up of lots of different bits – for example, age, race, gender, disability status etc. Sometimes, people will experience discrimination or unfair treatment from others on the basis of a bit of their identity. Some people will experience discrimination on the basis of several bits of their identity all at the same time. We call this an ‘intersect’.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13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372FED1-4766-4CC5-BFD1-4BBCC9492D38}"/>
              </a:ext>
            </a:extLst>
          </p:cNvPr>
          <p:cNvSpPr txBox="1"/>
          <p:nvPr/>
        </p:nvSpPr>
        <p:spPr>
          <a:xfrm>
            <a:off x="260921" y="369920"/>
            <a:ext cx="7337083"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LO: To understand what intersectionality is</a:t>
            </a:r>
          </a:p>
        </p:txBody>
      </p:sp>
      <p:sp>
        <p:nvSpPr>
          <p:cNvPr id="2" name="TextBox 1">
            <a:extLst>
              <a:ext uri="{FF2B5EF4-FFF2-40B4-BE49-F238E27FC236}">
                <a16:creationId xmlns:a16="http://schemas.microsoft.com/office/drawing/2014/main" id="{7E20BD84-FD4A-44D3-821E-046A3D3EDD2A}"/>
              </a:ext>
            </a:extLst>
          </p:cNvPr>
          <p:cNvSpPr txBox="1"/>
          <p:nvPr/>
        </p:nvSpPr>
        <p:spPr>
          <a:xfrm>
            <a:off x="260921" y="1926771"/>
            <a:ext cx="8425879" cy="2862322"/>
          </a:xfrm>
          <a:prstGeom prst="rect">
            <a:avLst/>
          </a:prstGeom>
          <a:noFill/>
        </p:spPr>
        <p:txBody>
          <a:bodyPr wrap="square" rtlCol="0">
            <a:spAutoFit/>
          </a:bodyPr>
          <a:lstStyle/>
          <a:p>
            <a:pPr marL="571500" lvl="0" indent="-571500">
              <a:buFont typeface="Arial" panose="020B0604020202020204" pitchFamily="34" charset="0"/>
              <a:buChar char="•"/>
              <a:defRPr/>
            </a:pPr>
            <a:r>
              <a:rPr lang="en-GB" sz="3600" dirty="0"/>
              <a:t>Who have you learnt about in the past? </a:t>
            </a:r>
          </a:p>
          <a:p>
            <a:pPr marL="571500" lvl="0" indent="-571500">
              <a:buFont typeface="Arial" panose="020B0604020202020204" pitchFamily="34" charset="0"/>
              <a:buChar char="•"/>
              <a:defRPr/>
            </a:pPr>
            <a:r>
              <a:rPr lang="en-GB" sz="3600" dirty="0"/>
              <a:t>What might be the different intersects in the identities of the people you have learnt about in the past?</a:t>
            </a:r>
          </a:p>
          <a:p>
            <a:pPr marL="571500" lvl="0" indent="-571500">
              <a:buFont typeface="Arial" panose="020B0604020202020204" pitchFamily="34" charset="0"/>
              <a:buChar char="•"/>
              <a:defRPr/>
            </a:pPr>
            <a:r>
              <a:rPr lang="en-GB" sz="3600" dirty="0"/>
              <a:t>Who is missing from our lessons?</a:t>
            </a:r>
          </a:p>
        </p:txBody>
      </p:sp>
    </p:spTree>
    <p:extLst>
      <p:ext uri="{BB962C8B-B14F-4D97-AF65-F5344CB8AC3E}">
        <p14:creationId xmlns:p14="http://schemas.microsoft.com/office/powerpoint/2010/main" val="62147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5E77753-6C91-4E36-A6BB-498BC59AEB0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1496369"/>
            <a:ext cx="1793700" cy="1620786"/>
          </a:xfrm>
          <a:prstGeom prst="rect">
            <a:avLst/>
          </a:prstGeom>
        </p:spPr>
      </p:pic>
      <p:pic>
        <p:nvPicPr>
          <p:cNvPr id="17" name="Picture 16">
            <a:extLst>
              <a:ext uri="{FF2B5EF4-FFF2-40B4-BE49-F238E27FC236}">
                <a16:creationId xmlns:a16="http://schemas.microsoft.com/office/drawing/2014/main" id="{D3041885-2A64-47F3-8B8D-06DB7ACD53A2}"/>
              </a:ext>
            </a:extLst>
          </p:cNvPr>
          <p:cNvPicPr>
            <a:picLocks noChangeAspect="1"/>
          </p:cNvPicPr>
          <p:nvPr/>
        </p:nvPicPr>
        <p:blipFill>
          <a:blip r:embed="rId4"/>
          <a:stretch>
            <a:fillRect/>
          </a:stretch>
        </p:blipFill>
        <p:spPr>
          <a:xfrm>
            <a:off x="219062" y="1525715"/>
            <a:ext cx="2352538" cy="4008125"/>
          </a:xfrm>
          <a:prstGeom prst="rect">
            <a:avLst/>
          </a:prstGeom>
        </p:spPr>
      </p:pic>
      <p:pic>
        <p:nvPicPr>
          <p:cNvPr id="19" name="Picture 18" descr="A person in a white dress&#10;&#10;Description automatically generated">
            <a:extLst>
              <a:ext uri="{FF2B5EF4-FFF2-40B4-BE49-F238E27FC236}">
                <a16:creationId xmlns:a16="http://schemas.microsoft.com/office/drawing/2014/main" id="{9AE176EB-87F0-47F5-B2C7-5034E72BAA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66997" y="1496369"/>
            <a:ext cx="1793700" cy="1647087"/>
          </a:xfrm>
          <a:prstGeom prst="rect">
            <a:avLst/>
          </a:prstGeom>
        </p:spPr>
      </p:pic>
      <p:pic>
        <p:nvPicPr>
          <p:cNvPr id="3" name="Picture 2" descr="A person in a white shirt&#10;&#10;Description automatically generated">
            <a:extLst>
              <a:ext uri="{FF2B5EF4-FFF2-40B4-BE49-F238E27FC236}">
                <a16:creationId xmlns:a16="http://schemas.microsoft.com/office/drawing/2014/main" id="{FDE97FFC-5B09-4E20-94AA-ECA57467276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2000" y="3255696"/>
            <a:ext cx="1793700" cy="2249652"/>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30A51A3D-A098-4C28-9F64-08BEE278189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666997" y="3283524"/>
            <a:ext cx="1793700" cy="2221824"/>
          </a:xfrm>
          <a:prstGeom prst="rect">
            <a:avLst/>
          </a:prstGeom>
        </p:spPr>
      </p:pic>
      <p:pic>
        <p:nvPicPr>
          <p:cNvPr id="1026" name="Picture 2" descr="Image result for marsha p johnson">
            <a:extLst>
              <a:ext uri="{FF2B5EF4-FFF2-40B4-BE49-F238E27FC236}">
                <a16:creationId xmlns:a16="http://schemas.microsoft.com/office/drawing/2014/main" id="{E7E8E4EF-C8A3-466E-891D-F2993149401F}"/>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504124" y="1496369"/>
            <a:ext cx="2352538" cy="40081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BD6A01A-7ABB-4151-90C4-CF6CEF24C78C}"/>
              </a:ext>
            </a:extLst>
          </p:cNvPr>
          <p:cNvSpPr txBox="1"/>
          <p:nvPr/>
        </p:nvSpPr>
        <p:spPr>
          <a:xfrm>
            <a:off x="260921" y="369920"/>
            <a:ext cx="7337083"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LO: To understand what intersectionality is</a:t>
            </a:r>
          </a:p>
        </p:txBody>
      </p:sp>
    </p:spTree>
    <p:extLst>
      <p:ext uri="{BB962C8B-B14F-4D97-AF65-F5344CB8AC3E}">
        <p14:creationId xmlns:p14="http://schemas.microsoft.com/office/powerpoint/2010/main" val="339951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DE19B4-CFA1-46EE-A163-521E922B9948}"/>
              </a:ext>
            </a:extLst>
          </p:cNvPr>
          <p:cNvPicPr>
            <a:picLocks noChangeAspect="1"/>
          </p:cNvPicPr>
          <p:nvPr/>
        </p:nvPicPr>
        <p:blipFill rotWithShape="1">
          <a:blip r:embed="rId3"/>
          <a:srcRect b="23791"/>
          <a:stretch/>
        </p:blipFill>
        <p:spPr>
          <a:xfrm>
            <a:off x="158584" y="3346098"/>
            <a:ext cx="2025930" cy="2319791"/>
          </a:xfrm>
          <a:prstGeom prst="rect">
            <a:avLst/>
          </a:prstGeom>
        </p:spPr>
      </p:pic>
      <p:pic>
        <p:nvPicPr>
          <p:cNvPr id="8" name="Picture 7" descr="A person in a white shirt&#10;&#10;Description automatically generated">
            <a:extLst>
              <a:ext uri="{FF2B5EF4-FFF2-40B4-BE49-F238E27FC236}">
                <a16:creationId xmlns:a16="http://schemas.microsoft.com/office/drawing/2014/main" id="{C45E5F7A-7C69-4649-A518-F2F39EE4C67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40503" y="3319421"/>
            <a:ext cx="1894434" cy="2346468"/>
          </a:xfrm>
          <a:prstGeom prst="rect">
            <a:avLst/>
          </a:prstGeom>
        </p:spPr>
      </p:pic>
      <p:pic>
        <p:nvPicPr>
          <p:cNvPr id="9" name="Picture 8" descr="A person in a white dress&#10;&#10;Description automatically generated">
            <a:extLst>
              <a:ext uri="{FF2B5EF4-FFF2-40B4-BE49-F238E27FC236}">
                <a16:creationId xmlns:a16="http://schemas.microsoft.com/office/drawing/2014/main" id="{5FBD2FA6-89CD-4887-8477-AD2195AC1DC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07558" y="1007424"/>
            <a:ext cx="2179842" cy="2031325"/>
          </a:xfrm>
          <a:prstGeom prst="rect">
            <a:avLst/>
          </a:prstGeom>
        </p:spPr>
      </p:pic>
      <p:sp>
        <p:nvSpPr>
          <p:cNvPr id="2" name="TextBox 1">
            <a:extLst>
              <a:ext uri="{FF2B5EF4-FFF2-40B4-BE49-F238E27FC236}">
                <a16:creationId xmlns:a16="http://schemas.microsoft.com/office/drawing/2014/main" id="{09FFFCB1-C0E6-41AA-9A38-14281FEF0623}"/>
              </a:ext>
            </a:extLst>
          </p:cNvPr>
          <p:cNvSpPr txBox="1"/>
          <p:nvPr/>
        </p:nvSpPr>
        <p:spPr>
          <a:xfrm>
            <a:off x="2235108" y="3319421"/>
            <a:ext cx="202593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Munroe Bergdorf is a model and activist who has walked runways at NYC and London. She is also trans.</a:t>
            </a:r>
          </a:p>
        </p:txBody>
      </p:sp>
      <p:sp>
        <p:nvSpPr>
          <p:cNvPr id="3" name="TextBox 2">
            <a:extLst>
              <a:ext uri="{FF2B5EF4-FFF2-40B4-BE49-F238E27FC236}">
                <a16:creationId xmlns:a16="http://schemas.microsoft.com/office/drawing/2014/main" id="{F56FD8E9-C0CE-4C17-A564-37A63E81BA79}"/>
              </a:ext>
            </a:extLst>
          </p:cNvPr>
          <p:cNvSpPr txBox="1"/>
          <p:nvPr/>
        </p:nvSpPr>
        <p:spPr>
          <a:xfrm>
            <a:off x="4365118" y="1059931"/>
            <a:ext cx="3124253"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Janelle </a:t>
            </a:r>
            <a:r>
              <a:rPr lang="en-GB" dirty="0" err="1">
                <a:latin typeface="Arial" panose="020B0604020202020204" pitchFamily="34" charset="0"/>
                <a:cs typeface="Arial" panose="020B0604020202020204" pitchFamily="34" charset="0"/>
              </a:rPr>
              <a:t>Monae</a:t>
            </a:r>
            <a:r>
              <a:rPr lang="en-GB" dirty="0">
                <a:latin typeface="Arial" panose="020B0604020202020204" pitchFamily="34" charset="0"/>
                <a:cs typeface="Arial" panose="020B0604020202020204" pitchFamily="34" charset="0"/>
              </a:rPr>
              <a:t> is an American singer/songwriter. She came out as pansexual on the cover of rolling stone in 2018.</a:t>
            </a:r>
          </a:p>
        </p:txBody>
      </p:sp>
      <p:sp>
        <p:nvSpPr>
          <p:cNvPr id="5" name="TextBox 4">
            <a:extLst>
              <a:ext uri="{FF2B5EF4-FFF2-40B4-BE49-F238E27FC236}">
                <a16:creationId xmlns:a16="http://schemas.microsoft.com/office/drawing/2014/main" id="{1D1106F4-8FE6-4FF7-BA73-DFC6A02E3F94}"/>
              </a:ext>
            </a:extLst>
          </p:cNvPr>
          <p:cNvSpPr txBox="1"/>
          <p:nvPr/>
        </p:nvSpPr>
        <p:spPr>
          <a:xfrm>
            <a:off x="6466433" y="3313162"/>
            <a:ext cx="2199499"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Frank Ocean is an American singer, songwriter, rapper, record producer, and photographer. Frank Ocean came out as bi on Tumblr.</a:t>
            </a:r>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DE5E10A-25ED-4586-A2CF-0B210DE914A1}"/>
              </a:ext>
            </a:extLst>
          </p:cNvPr>
          <p:cNvSpPr txBox="1"/>
          <p:nvPr/>
        </p:nvSpPr>
        <p:spPr>
          <a:xfrm>
            <a:off x="260921" y="369920"/>
            <a:ext cx="7337083"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LO: To understand what intersectionality is</a:t>
            </a:r>
          </a:p>
        </p:txBody>
      </p:sp>
    </p:spTree>
    <p:extLst>
      <p:ext uri="{BB962C8B-B14F-4D97-AF65-F5344CB8AC3E}">
        <p14:creationId xmlns:p14="http://schemas.microsoft.com/office/powerpoint/2010/main" val="114557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96BD0E-EB7B-4F70-BD41-8CC2FB2E8E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1447" y="4020198"/>
            <a:ext cx="2737666" cy="2123882"/>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22E10000-EF1A-4336-82FA-A50ABFE82B1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28442" y="1060028"/>
            <a:ext cx="1864629" cy="2537927"/>
          </a:xfrm>
          <a:prstGeom prst="rect">
            <a:avLst/>
          </a:prstGeom>
        </p:spPr>
      </p:pic>
      <p:sp>
        <p:nvSpPr>
          <p:cNvPr id="2" name="TextBox 1">
            <a:extLst>
              <a:ext uri="{FF2B5EF4-FFF2-40B4-BE49-F238E27FC236}">
                <a16:creationId xmlns:a16="http://schemas.microsoft.com/office/drawing/2014/main" id="{0A3F2686-A660-4324-877F-E60B8080DF0B}"/>
              </a:ext>
            </a:extLst>
          </p:cNvPr>
          <p:cNvSpPr txBox="1"/>
          <p:nvPr/>
        </p:nvSpPr>
        <p:spPr>
          <a:xfrm>
            <a:off x="6535976" y="1457646"/>
            <a:ext cx="2041968" cy="2031325"/>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Marsh P Johnson was a prominent figure of the Stonewall Riots in 1969 and gay rights activist. She was also trans.</a:t>
            </a:r>
          </a:p>
        </p:txBody>
      </p:sp>
      <p:sp>
        <p:nvSpPr>
          <p:cNvPr id="3" name="TextBox 2">
            <a:extLst>
              <a:ext uri="{FF2B5EF4-FFF2-40B4-BE49-F238E27FC236}">
                <a16:creationId xmlns:a16="http://schemas.microsoft.com/office/drawing/2014/main" id="{85663187-09F5-4696-A9AE-65CFB8F7FA48}"/>
              </a:ext>
            </a:extLst>
          </p:cNvPr>
          <p:cNvSpPr txBox="1"/>
          <p:nvPr/>
        </p:nvSpPr>
        <p:spPr>
          <a:xfrm>
            <a:off x="0" y="1036331"/>
            <a:ext cx="2300192" cy="2585323"/>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Dr </a:t>
            </a:r>
            <a:r>
              <a:rPr lang="en-US" dirty="0" err="1">
                <a:latin typeface="Arial" panose="020B0604020202020204" pitchFamily="34" charset="0"/>
                <a:cs typeface="Arial" panose="020B0604020202020204" pitchFamily="34" charset="0"/>
              </a:rPr>
              <a:t>Ronx</a:t>
            </a:r>
            <a:r>
              <a:rPr lang="en-US" dirty="0">
                <a:latin typeface="Arial" panose="020B0604020202020204" pitchFamily="34" charset="0"/>
                <a:cs typeface="Arial" panose="020B0604020202020204" pitchFamily="34" charset="0"/>
              </a:rPr>
              <a:t> is an Emergency medicine doctor by profession.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They describe themself as a queer, black, androgynous intersectional feminist.</a:t>
            </a: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114B16-330F-4F58-B28A-DB8CEFBEE156}"/>
              </a:ext>
            </a:extLst>
          </p:cNvPr>
          <p:cNvSpPr txBox="1"/>
          <p:nvPr/>
        </p:nvSpPr>
        <p:spPr>
          <a:xfrm>
            <a:off x="3086498" y="4035113"/>
            <a:ext cx="3060058" cy="1754326"/>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Colin Jackson held the 110m hurdles world record for more than a decade. He still holds the record for 60m hurdles. He came out as gay in 2017. </a:t>
            </a:r>
          </a:p>
        </p:txBody>
      </p:sp>
      <p:pic>
        <p:nvPicPr>
          <p:cNvPr id="2050" name="Picture 2" descr="Image result for marsha p johnson">
            <a:extLst>
              <a:ext uri="{FF2B5EF4-FFF2-40B4-BE49-F238E27FC236}">
                <a16:creationId xmlns:a16="http://schemas.microsoft.com/office/drawing/2014/main" id="{6BC8BE00-16F8-46E2-A823-FEC19E9E658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52239" y="1068561"/>
            <a:ext cx="2261519" cy="25616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EE2FBBB-E48D-42CC-9981-6EC4BC51C9AE}"/>
              </a:ext>
            </a:extLst>
          </p:cNvPr>
          <p:cNvSpPr txBox="1"/>
          <p:nvPr/>
        </p:nvSpPr>
        <p:spPr>
          <a:xfrm>
            <a:off x="260921" y="369920"/>
            <a:ext cx="7337083"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LO: To understand what intersectionality is</a:t>
            </a:r>
          </a:p>
        </p:txBody>
      </p:sp>
    </p:spTree>
    <p:extLst>
      <p:ext uri="{BB962C8B-B14F-4D97-AF65-F5344CB8AC3E}">
        <p14:creationId xmlns:p14="http://schemas.microsoft.com/office/powerpoint/2010/main" val="2339757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F14908-76B6-405F-98C2-EDD838BE9F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214" y="1900119"/>
            <a:ext cx="4062143" cy="4062143"/>
          </a:xfrm>
          <a:prstGeom prst="rect">
            <a:avLst/>
          </a:prstGeom>
        </p:spPr>
      </p:pic>
      <p:sp>
        <p:nvSpPr>
          <p:cNvPr id="11" name="TextBox 10">
            <a:extLst>
              <a:ext uri="{FF2B5EF4-FFF2-40B4-BE49-F238E27FC236}">
                <a16:creationId xmlns:a16="http://schemas.microsoft.com/office/drawing/2014/main" id="{4DE91065-A57F-45CA-ACEF-69FB6C4517B5}"/>
              </a:ext>
            </a:extLst>
          </p:cNvPr>
          <p:cNvSpPr txBox="1"/>
          <p:nvPr/>
        </p:nvSpPr>
        <p:spPr>
          <a:xfrm>
            <a:off x="260921" y="369920"/>
            <a:ext cx="7337083"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LO: To understand what intersectionality is</a:t>
            </a:r>
          </a:p>
        </p:txBody>
      </p:sp>
    </p:spTree>
    <p:extLst>
      <p:ext uri="{BB962C8B-B14F-4D97-AF65-F5344CB8AC3E}">
        <p14:creationId xmlns:p14="http://schemas.microsoft.com/office/powerpoint/2010/main" val="943984238"/>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1469</Words>
  <Application>Microsoft Office PowerPoint</Application>
  <PresentationFormat>On-screen Show (4:3)</PresentationFormat>
  <Paragraphs>69</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2022-09-28T11:18:00Z</dcterms:created>
  <dcterms:modified xsi:type="dcterms:W3CDTF">2022-09-28T11:18:09Z</dcterms:modified>
</cp:coreProperties>
</file>