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0"/>
  </p:notesMasterIdLst>
  <p:handoutMasterIdLst>
    <p:handoutMasterId r:id="rId11"/>
  </p:handoutMasterIdLst>
  <p:sldIdLst>
    <p:sldId id="256" r:id="rId2"/>
    <p:sldId id="260" r:id="rId3"/>
    <p:sldId id="280" r:id="rId4"/>
    <p:sldId id="281" r:id="rId5"/>
    <p:sldId id="282" r:id="rId6"/>
    <p:sldId id="270" r:id="rId7"/>
    <p:sldId id="283" r:id="rId8"/>
    <p:sldId id="28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813F42-0655-495A-87B2-75BFAD025F0D}" v="8" dt="2022-09-27T09:10:57.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9000" autoAdjust="0"/>
  </p:normalViewPr>
  <p:slideViewPr>
    <p:cSldViewPr snapToGrid="0" snapToObjects="1">
      <p:cViewPr varScale="1">
        <p:scale>
          <a:sx n="26" d="100"/>
          <a:sy n="26" d="100"/>
        </p:scale>
        <p:origin x="48" y="4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cottishpoetrylibrary.org.uk/poem/grandpas-sou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Read Grandpa’s Soup by Jackie Kay to the children. You can find the poem here: </a:t>
            </a:r>
            <a:r>
              <a:rPr lang="en-GB" sz="1200" b="1"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3"/>
              </a:rPr>
              <a:t>https://www.scottishpoetrylibrary.org.uk/poem/grandpas-soup/</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children if they can remember what was in the soup.</a:t>
            </a:r>
          </a:p>
          <a:p>
            <a:r>
              <a:rPr lang="en-GB" sz="1200" kern="1200" dirty="0">
                <a:solidFill>
                  <a:schemeClr val="tx1"/>
                </a:solidFill>
                <a:effectLst/>
                <a:latin typeface="+mn-lt"/>
                <a:ea typeface="+mn-ea"/>
                <a:cs typeface="+mn-cs"/>
              </a:rPr>
              <a:t>When they remember an ingredient, invite a child to the front up to add it to the pan. Explain that </a:t>
            </a:r>
            <a:r>
              <a:rPr lang="en-GB" sz="1200" kern="1200" dirty="0" err="1">
                <a:solidFill>
                  <a:schemeClr val="tx1"/>
                </a:solidFill>
                <a:effectLst/>
                <a:latin typeface="+mn-lt"/>
                <a:ea typeface="+mn-ea"/>
                <a:cs typeface="+mn-cs"/>
              </a:rPr>
              <a:t>hough</a:t>
            </a:r>
            <a:r>
              <a:rPr lang="en-GB" sz="1200" kern="1200" dirty="0">
                <a:solidFill>
                  <a:schemeClr val="tx1"/>
                </a:solidFill>
                <a:effectLst/>
                <a:latin typeface="+mn-lt"/>
                <a:ea typeface="+mn-ea"/>
                <a:cs typeface="+mn-cs"/>
              </a:rPr>
              <a:t> is a type of beef.</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Why did Jackie like Grandpa’s soup so much? Discuss that it might have been more than just that it was tasty, it might be that because it is something that Grandpa made for her.</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268516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Show children a photo of Jackie Kay and talk about her family. Jackie was adopted when she was a baby and she grew up with her mum, dad and siblings. She now lives with her partner Denise. Jackie has two children, so Denise is their step-mum.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933927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children: Who is in your family? </a:t>
            </a:r>
          </a:p>
          <a:p>
            <a:r>
              <a:rPr lang="en-GB" sz="1200" kern="1200" dirty="0">
                <a:solidFill>
                  <a:schemeClr val="tx1"/>
                </a:solidFill>
                <a:effectLst/>
                <a:latin typeface="+mn-lt"/>
                <a:ea typeface="+mn-ea"/>
                <a:cs typeface="+mn-cs"/>
              </a:rPr>
              <a:t>Children should tell a partner. Choose some children to tell the class who is in their family - make sure that a diverse range of families are discussed.</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children: Are any foods special to you and your family? Why are the foods special to you?</a:t>
            </a:r>
          </a:p>
          <a:p>
            <a:r>
              <a:rPr lang="en-GB" sz="1200" kern="1200" dirty="0">
                <a:solidFill>
                  <a:schemeClr val="tx1"/>
                </a:solidFill>
                <a:effectLst/>
                <a:latin typeface="+mn-lt"/>
                <a:ea typeface="+mn-ea"/>
                <a:cs typeface="+mn-cs"/>
              </a:rPr>
              <a:t>Talking partners and then share as a class.</a:t>
            </a:r>
          </a:p>
          <a:p>
            <a:r>
              <a:rPr lang="en-GB" sz="1200" i="1" kern="1200" dirty="0">
                <a:solidFill>
                  <a:schemeClr val="tx1"/>
                </a:solidFill>
                <a:effectLst/>
                <a:latin typeface="+mn-lt"/>
                <a:ea typeface="+mn-ea"/>
                <a:cs typeface="+mn-cs"/>
              </a:rPr>
              <a:t>Note: Be aware that children with a trans parent might use a different name for their parent instead of mum or dad.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2764975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 a class, re-write Grandpa’s Soup to create a class poem, with ingredients you agree upon as a class.</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790317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Children use the class soup recipe to help them make a collage of the soup, sticking the ‘ingredients’ onto the soup bowl template.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Children should write a shopping list – either bullet pointed or as an opportunity to practice using commas.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Children can write the name of someone from their family that they want to share the class soup with.</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234380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Children use the class soup recipe to help them make a collage of the soup, sticking the ‘ingredients’ onto the soup bowl template.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Children should write a shopping list – either bullet pointed or as an opportunity to practice using commas.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Children can write the name of someone from their family that they want to share the class soup with.</a:t>
            </a: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3977222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2019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KS1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P2 to P3 – Scotland </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075594" y="2062546"/>
            <a:ext cx="6992812" cy="954107"/>
          </a:xfrm>
          <a:prstGeom prst="rect">
            <a:avLst/>
          </a:prstGeom>
          <a:noFill/>
        </p:spPr>
        <p:txBody>
          <a:bodyPr wrap="none" rtlCol="0">
            <a:spAutoFit/>
          </a:bodyPr>
          <a:lstStyle/>
          <a:p>
            <a:r>
              <a:rPr lang="en-US" sz="2800" u="sng" dirty="0">
                <a:latin typeface="Arial" panose="020B0604020202020204" pitchFamily="34" charset="0"/>
                <a:cs typeface="Arial" panose="020B0604020202020204" pitchFamily="34" charset="0"/>
              </a:rPr>
              <a:t>LO: </a:t>
            </a:r>
            <a:r>
              <a:rPr lang="en-US" sz="2800" dirty="0">
                <a:latin typeface="Arial" panose="020B0604020202020204" pitchFamily="34" charset="0"/>
                <a:cs typeface="Arial" panose="020B0604020202020204" pitchFamily="34" charset="0"/>
              </a:rPr>
              <a:t>To be able to talk about my family and </a:t>
            </a:r>
          </a:p>
          <a:p>
            <a:r>
              <a:rPr lang="en-US" sz="2800" dirty="0">
                <a:latin typeface="Arial" panose="020B0604020202020204" pitchFamily="34" charset="0"/>
                <a:cs typeface="Arial" panose="020B0604020202020204" pitchFamily="34" charset="0"/>
              </a:rPr>
              <a:t>To be able to respond to a poem</a:t>
            </a:r>
            <a:endParaRPr lang="en-GB"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81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7791300" cy="830997"/>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p:txBody>
      </p:sp>
      <p:pic>
        <p:nvPicPr>
          <p:cNvPr id="1028" name="Picture 4" descr="Image result for jackie kay">
            <a:extLst>
              <a:ext uri="{FF2B5EF4-FFF2-40B4-BE49-F238E27FC236}">
                <a16:creationId xmlns:a16="http://schemas.microsoft.com/office/drawing/2014/main" id="{F9CF9781-4D0F-40E7-9A10-110D59A246DC}"/>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989013" y="1683200"/>
            <a:ext cx="3395159" cy="3850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50A1CE6-F6E1-4120-931A-3DB0F04BF6BB}"/>
              </a:ext>
            </a:extLst>
          </p:cNvPr>
          <p:cNvSpPr txBox="1"/>
          <p:nvPr/>
        </p:nvSpPr>
        <p:spPr>
          <a:xfrm>
            <a:off x="4814372" y="2813627"/>
            <a:ext cx="3899428" cy="954107"/>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Grandpa’s Soup – </a:t>
            </a:r>
            <a:r>
              <a:rPr lang="en-GB" sz="2800" dirty="0">
                <a:latin typeface="Arial" panose="020B0604020202020204" pitchFamily="34" charset="0"/>
                <a:cs typeface="Arial" panose="020B0604020202020204" pitchFamily="34" charset="0"/>
              </a:rPr>
              <a:t>a poem by Jackie Kay</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914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7791300" cy="830997"/>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50A1CE6-F6E1-4120-931A-3DB0F04BF6BB}"/>
              </a:ext>
            </a:extLst>
          </p:cNvPr>
          <p:cNvSpPr txBox="1"/>
          <p:nvPr/>
        </p:nvSpPr>
        <p:spPr>
          <a:xfrm>
            <a:off x="5455920" y="1547299"/>
            <a:ext cx="3268040" cy="4093428"/>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This is Jackie Kay</a:t>
            </a:r>
          </a:p>
          <a:p>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is a poet.</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grew up in Scotland.</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was adopted when she was a baby.</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lives with her partner, Denise.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has two children.</a:t>
            </a:r>
          </a:p>
        </p:txBody>
      </p:sp>
      <p:pic>
        <p:nvPicPr>
          <p:cNvPr id="2050" name="Picture 2" descr="Image result for jackie kay">
            <a:extLst>
              <a:ext uri="{FF2B5EF4-FFF2-40B4-BE49-F238E27FC236}">
                <a16:creationId xmlns:a16="http://schemas.microsoft.com/office/drawing/2014/main" id="{0F6B569B-A7EA-4B9D-936D-BEC9E04088C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20040" y="1885863"/>
            <a:ext cx="4842840"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21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7791300" cy="830997"/>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p:txBody>
      </p:sp>
      <p:pic>
        <p:nvPicPr>
          <p:cNvPr id="3074" name="Picture 2" descr="Image result for family">
            <a:extLst>
              <a:ext uri="{FF2B5EF4-FFF2-40B4-BE49-F238E27FC236}">
                <a16:creationId xmlns:a16="http://schemas.microsoft.com/office/drawing/2014/main" id="{286F2760-2829-434E-A446-E5F0B594E01E}"/>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939338" y="1529333"/>
            <a:ext cx="5265323" cy="35102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7EE1615-9ED7-425D-BEE7-35741C893FAF}"/>
              </a:ext>
            </a:extLst>
          </p:cNvPr>
          <p:cNvSpPr txBox="1"/>
          <p:nvPr/>
        </p:nvSpPr>
        <p:spPr>
          <a:xfrm>
            <a:off x="934720" y="5209164"/>
            <a:ext cx="9144000" cy="400110"/>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Who is in your family? What foods are special to your family?</a:t>
            </a:r>
          </a:p>
        </p:txBody>
      </p:sp>
    </p:spTree>
    <p:extLst>
      <p:ext uri="{BB962C8B-B14F-4D97-AF65-F5344CB8AC3E}">
        <p14:creationId xmlns:p14="http://schemas.microsoft.com/office/powerpoint/2010/main" val="122023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32A9997-41CE-4865-A87F-00D386077FEC}"/>
              </a:ext>
            </a:extLst>
          </p:cNvPr>
          <p:cNvSpPr txBox="1"/>
          <p:nvPr/>
        </p:nvSpPr>
        <p:spPr>
          <a:xfrm>
            <a:off x="165889" y="407669"/>
            <a:ext cx="7791300" cy="1200329"/>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a:p>
            <a:endParaRPr lang="en-GB" sz="2400" u="sng"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CAC3CA6-A419-4D4B-AA12-82BC9F8D4886}"/>
              </a:ext>
            </a:extLst>
          </p:cNvPr>
          <p:cNvSpPr txBox="1"/>
          <p:nvPr/>
        </p:nvSpPr>
        <p:spPr>
          <a:xfrm>
            <a:off x="215269" y="1449753"/>
            <a:ext cx="8572182" cy="4678204"/>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No one makes soup like our class,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with its diced ______ the perfect size</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and its diced ______ the perfect size</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and its wee soft bits -</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what are their names?</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and its big bit of ____,</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which </a:t>
            </a:r>
            <a:r>
              <a:rPr lang="en-US" sz="2000" dirty="0" err="1">
                <a:latin typeface="Arial" panose="020B0604020202020204" pitchFamily="34" charset="0"/>
                <a:cs typeface="Arial" panose="020B0604020202020204" pitchFamily="34" charset="0"/>
              </a:rPr>
              <a:t>ryhmes</a:t>
            </a:r>
            <a:r>
              <a:rPr lang="en-US" sz="2000" dirty="0">
                <a:latin typeface="Arial" panose="020B0604020202020204" pitchFamily="34" charset="0"/>
                <a:cs typeface="Arial" panose="020B0604020202020204" pitchFamily="34" charset="0"/>
              </a:rPr>
              <a:t> with _____, floating</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like a ______ in the middle of the soup sea.</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 say, ____, ____ your soup is the best soup in the whole world.</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And _____ says, _____,</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which rhymes with _______ and ____,</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Don't be daft,</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because they know they’re shy about their soup, my class.</a:t>
            </a:r>
            <a:endParaRPr lang="en-GB" sz="20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997489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8B3F26A-CB5D-437D-949C-786F8AFD5E7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7920" y="1108006"/>
            <a:ext cx="4590930" cy="4588729"/>
          </a:xfrm>
          <a:prstGeom prst="rect">
            <a:avLst/>
          </a:prstGeom>
        </p:spPr>
      </p:pic>
      <p:sp>
        <p:nvSpPr>
          <p:cNvPr id="8" name="TextBox 7">
            <a:extLst>
              <a:ext uri="{FF2B5EF4-FFF2-40B4-BE49-F238E27FC236}">
                <a16:creationId xmlns:a16="http://schemas.microsoft.com/office/drawing/2014/main" id="{D2FCFFAC-BBCE-48ED-98EE-E2593E7C58A4}"/>
              </a:ext>
            </a:extLst>
          </p:cNvPr>
          <p:cNvSpPr txBox="1"/>
          <p:nvPr/>
        </p:nvSpPr>
        <p:spPr>
          <a:xfrm>
            <a:off x="5055735" y="2223763"/>
            <a:ext cx="3771380" cy="1815882"/>
          </a:xfrm>
          <a:prstGeom prst="rect">
            <a:avLst/>
          </a:prstGeom>
          <a:noFill/>
        </p:spPr>
        <p:txBody>
          <a:bodyPr wrap="square" rtlCol="0">
            <a:spAutoFit/>
          </a:bodyPr>
          <a:lstStyle/>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Make a collage</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Write a shopping list</a:t>
            </a:r>
          </a:p>
        </p:txBody>
      </p:sp>
      <p:sp>
        <p:nvSpPr>
          <p:cNvPr id="9" name="TextBox 8">
            <a:extLst>
              <a:ext uri="{FF2B5EF4-FFF2-40B4-BE49-F238E27FC236}">
                <a16:creationId xmlns:a16="http://schemas.microsoft.com/office/drawing/2014/main" id="{132A9997-41CE-4865-A87F-00D386077FEC}"/>
              </a:ext>
            </a:extLst>
          </p:cNvPr>
          <p:cNvSpPr txBox="1"/>
          <p:nvPr/>
        </p:nvSpPr>
        <p:spPr>
          <a:xfrm>
            <a:off x="165889" y="407669"/>
            <a:ext cx="7791300" cy="1200329"/>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a:p>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6374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8B3F26A-CB5D-437D-949C-786F8AFD5E7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7920" y="1108006"/>
            <a:ext cx="4590930" cy="4588729"/>
          </a:xfrm>
          <a:prstGeom prst="rect">
            <a:avLst/>
          </a:prstGeom>
        </p:spPr>
      </p:pic>
      <p:sp>
        <p:nvSpPr>
          <p:cNvPr id="8" name="TextBox 7">
            <a:extLst>
              <a:ext uri="{FF2B5EF4-FFF2-40B4-BE49-F238E27FC236}">
                <a16:creationId xmlns:a16="http://schemas.microsoft.com/office/drawing/2014/main" id="{D2FCFFAC-BBCE-48ED-98EE-E2593E7C58A4}"/>
              </a:ext>
            </a:extLst>
          </p:cNvPr>
          <p:cNvSpPr txBox="1"/>
          <p:nvPr/>
        </p:nvSpPr>
        <p:spPr>
          <a:xfrm>
            <a:off x="5055735" y="2223763"/>
            <a:ext cx="3771380" cy="2677656"/>
          </a:xfrm>
          <a:prstGeom prst="rect">
            <a:avLst/>
          </a:prstGeom>
          <a:noFill/>
        </p:spPr>
        <p:txBody>
          <a:bodyPr wrap="square" rtlCol="0">
            <a:spAutoFit/>
          </a:bodyPr>
          <a:lstStyle/>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Would your soup be tasty?</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Who would </a:t>
            </a:r>
            <a:r>
              <a:rPr lang="en-US" sz="2800">
                <a:latin typeface="Arial" panose="020B0604020202020204" pitchFamily="34" charset="0"/>
                <a:cs typeface="Arial" panose="020B0604020202020204" pitchFamily="34" charset="0"/>
              </a:rPr>
              <a:t>you share it with?</a:t>
            </a:r>
            <a:endParaRPr lang="en-US" sz="2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32A9997-41CE-4865-A87F-00D386077FEC}"/>
              </a:ext>
            </a:extLst>
          </p:cNvPr>
          <p:cNvSpPr txBox="1"/>
          <p:nvPr/>
        </p:nvSpPr>
        <p:spPr>
          <a:xfrm>
            <a:off x="165889" y="407669"/>
            <a:ext cx="7791300" cy="1200329"/>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a:p>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4467184"/>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1078</Words>
  <Application>Microsoft Office PowerPoint</Application>
  <PresentationFormat>On-screen Show (4:3)</PresentationFormat>
  <Paragraphs>96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1</cp:revision>
  <dcterms:created xsi:type="dcterms:W3CDTF">2022-09-27T09:10:57Z</dcterms:created>
  <dcterms:modified xsi:type="dcterms:W3CDTF">2022-09-27T10:20:07Z</dcterms:modified>
</cp:coreProperties>
</file>