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0"/>
  </p:notesMasterIdLst>
  <p:handoutMasterIdLst>
    <p:handoutMasterId r:id="rId11"/>
  </p:handoutMasterIdLst>
  <p:sldIdLst>
    <p:sldId id="256" r:id="rId2"/>
    <p:sldId id="260" r:id="rId3"/>
    <p:sldId id="280" r:id="rId4"/>
    <p:sldId id="284" r:id="rId5"/>
    <p:sldId id="281" r:id="rId6"/>
    <p:sldId id="282" r:id="rId7"/>
    <p:sldId id="283" r:id="rId8"/>
    <p:sldId id="28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3D51B5-E770-4E71-B594-996D4D5F3040}" v="6" dt="2022-09-27T10:26:22.2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50806" autoAdjust="0"/>
  </p:normalViewPr>
  <p:slideViewPr>
    <p:cSldViewPr snapToGrid="0" snapToObjects="1">
      <p:cViewPr varScale="1">
        <p:scale>
          <a:sx n="32" d="100"/>
          <a:sy n="32" d="100"/>
        </p:scale>
        <p:origin x="153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cottishpoetrylibrary.org.uk/poem/grandpas-sou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Choose the learning objective that is the best fit for your class from the Stonewall lesson plan.</a:t>
            </a: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Read Grandpa’s Soup by Jackie Kay to the students. You can find the poem here: </a:t>
            </a:r>
            <a:r>
              <a:rPr lang="en-GB" sz="1200" u="sng" kern="1200" dirty="0">
                <a:solidFill>
                  <a:schemeClr val="tx1"/>
                </a:solidFill>
                <a:effectLst/>
                <a:latin typeface="+mn-lt"/>
                <a:ea typeface="+mn-ea"/>
                <a:cs typeface="+mn-cs"/>
                <a:hlinkClick r:id="rId3"/>
              </a:rPr>
              <a:t>https://www.scottishpoetrylibrary.org.uk/poem/grandpas-soup/</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 you go through the poem, students should (choose as appropriate):</a:t>
            </a:r>
          </a:p>
          <a:p>
            <a:pPr lvl="0"/>
            <a:r>
              <a:rPr lang="en-GB" sz="1200" kern="1200" dirty="0">
                <a:solidFill>
                  <a:schemeClr val="tx1"/>
                </a:solidFill>
                <a:effectLst/>
                <a:latin typeface="+mn-lt"/>
                <a:ea typeface="+mn-ea"/>
                <a:cs typeface="+mn-cs"/>
              </a:rPr>
              <a:t>Point to the ingredient in the middle of the table</a:t>
            </a:r>
          </a:p>
          <a:p>
            <a:pPr lvl="0"/>
            <a:r>
              <a:rPr lang="en-GB" sz="1200" kern="1200" dirty="0">
                <a:solidFill>
                  <a:schemeClr val="tx1"/>
                </a:solidFill>
                <a:effectLst/>
                <a:latin typeface="+mn-lt"/>
                <a:ea typeface="+mn-ea"/>
                <a:cs typeface="+mn-cs"/>
              </a:rPr>
              <a:t>Match the symbol for the ingredient</a:t>
            </a:r>
          </a:p>
          <a:p>
            <a:pPr lvl="0"/>
            <a:r>
              <a:rPr lang="en-GB" sz="1200" kern="1200" dirty="0">
                <a:solidFill>
                  <a:schemeClr val="tx1"/>
                </a:solidFill>
                <a:effectLst/>
                <a:latin typeface="+mn-lt"/>
                <a:ea typeface="+mn-ea"/>
                <a:cs typeface="+mn-cs"/>
              </a:rPr>
              <a:t>Identify the symbol for the ingredient</a:t>
            </a:r>
          </a:p>
          <a:p>
            <a:pPr lvl="0"/>
            <a:r>
              <a:rPr lang="en-GB" sz="1200" kern="1200" dirty="0">
                <a:solidFill>
                  <a:schemeClr val="tx1"/>
                </a:solidFill>
                <a:effectLst/>
                <a:latin typeface="+mn-lt"/>
                <a:ea typeface="+mn-ea"/>
                <a:cs typeface="+mn-cs"/>
              </a:rPr>
              <a:t>Write the ingredient on the ‘shopping list’ worksheet.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Act out making the soup. Choose students to add the ingredients to the pan. You will need to explain that </a:t>
            </a:r>
            <a:r>
              <a:rPr lang="en-GB" sz="1200" kern="1200" dirty="0" err="1">
                <a:solidFill>
                  <a:schemeClr val="tx1"/>
                </a:solidFill>
                <a:effectLst/>
                <a:latin typeface="+mn-lt"/>
                <a:ea typeface="+mn-ea"/>
                <a:cs typeface="+mn-cs"/>
              </a:rPr>
              <a:t>hough</a:t>
            </a:r>
            <a:r>
              <a:rPr lang="en-GB" sz="1200" kern="1200" dirty="0">
                <a:solidFill>
                  <a:schemeClr val="tx1"/>
                </a:solidFill>
                <a:effectLst/>
                <a:latin typeface="+mn-lt"/>
                <a:ea typeface="+mn-ea"/>
                <a:cs typeface="+mn-cs"/>
              </a:rPr>
              <a:t> is a type of beef, for the purposes of the activity you could use corned beef instead.</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Discuss that the reason Jackie liked the soup so much was not just because it was tasty, but because her Grandpa made it for her.</a:t>
            </a:r>
          </a:p>
          <a:p>
            <a:r>
              <a:rPr lang="en-GB" sz="1200" kern="1200" dirty="0">
                <a:solidFill>
                  <a:schemeClr val="tx1"/>
                </a:solidFill>
                <a:effectLst/>
                <a:latin typeface="+mn-lt"/>
                <a:ea typeface="+mn-ea"/>
                <a:cs typeface="+mn-cs"/>
              </a:rPr>
              <a:t> </a:t>
            </a:r>
          </a:p>
          <a:p>
            <a:r>
              <a:rPr lang="en-GB" sz="1200" i="1" kern="1200" dirty="0">
                <a:solidFill>
                  <a:schemeClr val="tx1"/>
                </a:solidFill>
                <a:effectLst/>
                <a:latin typeface="+mn-lt"/>
                <a:ea typeface="+mn-ea"/>
                <a:cs typeface="+mn-cs"/>
              </a:rPr>
              <a:t>Note: If any of your students are vegetarian/vegan or don’t eat beef for religious reasons, do not do the ‘ingredients into the pan’ activity.</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268516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Show children a photo of Jackie Kay and talk about her family. Jackie was adopted when she was a baby and she grew up with her mum, dad and siblings. She now lives with her partner Denise. Jackie has two children, so Denise is their step-mum.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1978597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Show children a photo of Jackie Kay and talk about her family. Jackie was adopted when she was a baby and she grew up with her mum, dad and siblings. She now lives with her partner Denise. Jackie has two children, so Denise is their step-mum.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933927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Ask students: Who is in your family?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Students should (choose as appropriate):</a:t>
            </a:r>
          </a:p>
          <a:p>
            <a:pPr lvl="0"/>
            <a:r>
              <a:rPr lang="en-GB" sz="1200" kern="1200" dirty="0">
                <a:solidFill>
                  <a:schemeClr val="tx1"/>
                </a:solidFill>
                <a:effectLst/>
                <a:latin typeface="+mn-lt"/>
                <a:ea typeface="+mn-ea"/>
                <a:cs typeface="+mn-cs"/>
              </a:rPr>
              <a:t>Match the symbols for the people in their families</a:t>
            </a:r>
          </a:p>
          <a:p>
            <a:pPr lvl="0"/>
            <a:r>
              <a:rPr lang="en-GB" sz="1200" kern="1200" dirty="0">
                <a:solidFill>
                  <a:schemeClr val="tx1"/>
                </a:solidFill>
                <a:effectLst/>
                <a:latin typeface="+mn-lt"/>
                <a:ea typeface="+mn-ea"/>
                <a:cs typeface="+mn-cs"/>
              </a:rPr>
              <a:t>Identify the symbols for the people in their families</a:t>
            </a:r>
          </a:p>
          <a:p>
            <a:pPr lvl="0"/>
            <a:r>
              <a:rPr lang="en-GB" sz="1200" kern="1200" dirty="0">
                <a:solidFill>
                  <a:schemeClr val="tx1"/>
                </a:solidFill>
                <a:effectLst/>
                <a:latin typeface="+mn-lt"/>
                <a:ea typeface="+mn-ea"/>
                <a:cs typeface="+mn-cs"/>
              </a:rPr>
              <a:t>Tell the others in their class who is in their family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If relevant, talk about the fact that some people have their birth family and their foster family or foster carers.</a:t>
            </a:r>
          </a:p>
          <a:p>
            <a:r>
              <a:rPr lang="en-GB" sz="1200" kern="1200" dirty="0">
                <a:solidFill>
                  <a:schemeClr val="tx1"/>
                </a:solidFill>
                <a:effectLst/>
                <a:latin typeface="+mn-lt"/>
                <a:ea typeface="+mn-ea"/>
                <a:cs typeface="+mn-cs"/>
              </a:rPr>
              <a:t> </a:t>
            </a:r>
          </a:p>
          <a:p>
            <a:r>
              <a:rPr lang="en-GB" sz="1200" i="1" kern="1200" dirty="0">
                <a:solidFill>
                  <a:schemeClr val="tx1"/>
                </a:solidFill>
                <a:effectLst/>
                <a:latin typeface="+mn-lt"/>
                <a:ea typeface="+mn-ea"/>
                <a:cs typeface="+mn-cs"/>
              </a:rPr>
              <a:t>Note: Be aware that children with a trans parent might use a different name for their parent instead of mum or dad.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2764975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Choose the most appropriate activity/activities for your class: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Students invent their own soup by choosing pictures of ingredients to cut out and stick onto the soup bowl outline.</a:t>
            </a:r>
          </a:p>
          <a:p>
            <a:pPr lvl="0"/>
            <a:r>
              <a:rPr lang="en-GB" sz="1200" kern="1200" dirty="0">
                <a:solidFill>
                  <a:schemeClr val="tx1"/>
                </a:solidFill>
                <a:effectLst/>
                <a:latin typeface="+mn-lt"/>
                <a:ea typeface="+mn-ea"/>
                <a:cs typeface="+mn-cs"/>
              </a:rPr>
              <a:t>Students identify ingredients they would like to include in their soup and list them on the ‘My recipe’ worksheet.</a:t>
            </a:r>
          </a:p>
          <a:p>
            <a:pPr lvl="0"/>
            <a:r>
              <a:rPr lang="en-GB" sz="1200" kern="1200" dirty="0">
                <a:solidFill>
                  <a:schemeClr val="tx1"/>
                </a:solidFill>
                <a:effectLst/>
                <a:latin typeface="+mn-lt"/>
                <a:ea typeface="+mn-ea"/>
                <a:cs typeface="+mn-cs"/>
              </a:rPr>
              <a:t>Students write their soup recipes on the ‘My recipe’ worksheet, using other soup recipes as a point of reference.</a:t>
            </a:r>
          </a:p>
          <a:p>
            <a:r>
              <a:rPr lang="en-GB" sz="1200" kern="1200" dirty="0">
                <a:solidFill>
                  <a:schemeClr val="tx1"/>
                </a:solidFill>
                <a:effectLst/>
                <a:latin typeface="+mn-lt"/>
                <a:ea typeface="+mn-ea"/>
                <a:cs typeface="+mn-cs"/>
              </a:rPr>
              <a:t>As a class, work together to make soup, following a simple recipe.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Ask students to look at their soup recipe and share with the class whether they think it would be tasty or horrible.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OR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students to try the soup and identify if they liked or disliked it.</a:t>
            </a: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3234380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Choose the most appropriate activity/activities for your class: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Students invent their own soup by choosing pictures of ingredients to cut out and stick onto the soup bowl outline.</a:t>
            </a:r>
          </a:p>
          <a:p>
            <a:pPr lvl="0"/>
            <a:r>
              <a:rPr lang="en-GB" sz="1200" kern="1200" dirty="0">
                <a:solidFill>
                  <a:schemeClr val="tx1"/>
                </a:solidFill>
                <a:effectLst/>
                <a:latin typeface="+mn-lt"/>
                <a:ea typeface="+mn-ea"/>
                <a:cs typeface="+mn-cs"/>
              </a:rPr>
              <a:t>Students identify ingredients they would like to include in their soup and list them on the ‘My recipe’ worksheet.</a:t>
            </a:r>
          </a:p>
          <a:p>
            <a:pPr lvl="0"/>
            <a:r>
              <a:rPr lang="en-GB" sz="1200" kern="1200" dirty="0">
                <a:solidFill>
                  <a:schemeClr val="tx1"/>
                </a:solidFill>
                <a:effectLst/>
                <a:latin typeface="+mn-lt"/>
                <a:ea typeface="+mn-ea"/>
                <a:cs typeface="+mn-cs"/>
              </a:rPr>
              <a:t>Students write their soup recipes on the ‘My recipe’ worksheet, using other soup recipes as a point of reference.</a:t>
            </a:r>
          </a:p>
          <a:p>
            <a:r>
              <a:rPr lang="en-GB" sz="1200" kern="1200" dirty="0">
                <a:solidFill>
                  <a:schemeClr val="tx1"/>
                </a:solidFill>
                <a:effectLst/>
                <a:latin typeface="+mn-lt"/>
                <a:ea typeface="+mn-ea"/>
                <a:cs typeface="+mn-cs"/>
              </a:rPr>
              <a:t>As a class, work together to make soup, following a simple recipe.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Ask students to look at their soup recipe and share with the class whether they think it would be tasty or horrible.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OR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students to try the soup and identify if they liked or disliked it.</a:t>
            </a: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3997042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2019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Learners with SEND/ALN/ASN – version 1</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379855" y="366623"/>
            <a:ext cx="8068406" cy="6124754"/>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To take part in a group activity AND To respond to choices</a:t>
            </a:r>
          </a:p>
          <a:p>
            <a:r>
              <a:rPr lang="en-GB" sz="2800" dirty="0">
                <a:latin typeface="Arial" panose="020B0604020202020204" pitchFamily="34" charset="0"/>
                <a:cs typeface="Arial" panose="020B0604020202020204" pitchFamily="34" charset="0"/>
              </a:rPr>
              <a:t>OR</a:t>
            </a:r>
          </a:p>
          <a:p>
            <a:r>
              <a:rPr lang="en-GB" sz="2800" dirty="0">
                <a:latin typeface="Arial" panose="020B0604020202020204" pitchFamily="34" charset="0"/>
                <a:cs typeface="Arial" panose="020B0604020202020204" pitchFamily="34" charset="0"/>
              </a:rPr>
              <a:t>To recognise symbols for family members AND To communicate about choices (list activity) or To follow simple instructions (soup activity)</a:t>
            </a:r>
          </a:p>
          <a:p>
            <a:r>
              <a:rPr lang="en-GB" sz="2800" dirty="0">
                <a:latin typeface="Arial" panose="020B0604020202020204" pitchFamily="34" charset="0"/>
                <a:cs typeface="Arial" panose="020B0604020202020204" pitchFamily="34" charset="0"/>
              </a:rPr>
              <a:t>OR</a:t>
            </a:r>
          </a:p>
          <a:p>
            <a:r>
              <a:rPr lang="en-GB" sz="2800" dirty="0">
                <a:latin typeface="Arial" panose="020B0604020202020204" pitchFamily="34" charset="0"/>
                <a:cs typeface="Arial" panose="020B0604020202020204" pitchFamily="34" charset="0"/>
              </a:rPr>
              <a:t>To communicate about family members AND To create a list (list activity) OR To follow instructions (soup activity)</a:t>
            </a:r>
          </a:p>
          <a:p>
            <a:r>
              <a:rPr lang="en-GB" sz="2800" dirty="0">
                <a:latin typeface="Arial" panose="020B0604020202020204" pitchFamily="34" charset="0"/>
                <a:cs typeface="Arial" panose="020B0604020202020204" pitchFamily="34" charset="0"/>
              </a:rPr>
              <a:t>OR</a:t>
            </a:r>
          </a:p>
          <a:p>
            <a:r>
              <a:rPr lang="en-GB" sz="2800" dirty="0">
                <a:latin typeface="Arial" panose="020B0604020202020204" pitchFamily="34" charset="0"/>
                <a:cs typeface="Arial" panose="020B0604020202020204" pitchFamily="34" charset="0"/>
              </a:rPr>
              <a:t>To share information about family members AND To write a simple recipe (recipe activity) OR To follow written instructions (soup activity)</a:t>
            </a:r>
          </a:p>
        </p:txBody>
      </p:sp>
    </p:spTree>
    <p:extLst>
      <p:ext uri="{BB962C8B-B14F-4D97-AF65-F5344CB8AC3E}">
        <p14:creationId xmlns:p14="http://schemas.microsoft.com/office/powerpoint/2010/main" val="155281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76495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endParaRPr lang="en-GB" sz="2400" u="sng" dirty="0">
              <a:latin typeface="Arial" panose="020B0604020202020204" pitchFamily="34" charset="0"/>
              <a:cs typeface="Arial" panose="020B0604020202020204" pitchFamily="34" charset="0"/>
            </a:endParaRPr>
          </a:p>
        </p:txBody>
      </p:sp>
      <p:pic>
        <p:nvPicPr>
          <p:cNvPr id="1028" name="Picture 4" descr="Image result for jackie kay">
            <a:extLst>
              <a:ext uri="{FF2B5EF4-FFF2-40B4-BE49-F238E27FC236}">
                <a16:creationId xmlns:a16="http://schemas.microsoft.com/office/drawing/2014/main" id="{F9CF9781-4D0F-40E7-9A10-110D59A246D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89013" y="1683200"/>
            <a:ext cx="3395159" cy="38506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5185303-CF9A-43C1-AF18-3DA76B96B51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984749" y="1483931"/>
            <a:ext cx="3736975" cy="2009775"/>
          </a:xfrm>
          <a:prstGeom prst="rect">
            <a:avLst/>
          </a:prstGeom>
        </p:spPr>
      </p:pic>
      <p:pic>
        <p:nvPicPr>
          <p:cNvPr id="11" name="Picture 10">
            <a:extLst>
              <a:ext uri="{FF2B5EF4-FFF2-40B4-BE49-F238E27FC236}">
                <a16:creationId xmlns:a16="http://schemas.microsoft.com/office/drawing/2014/main" id="{36E39014-A068-4E3F-B00B-F55C89E63F63}"/>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119687" y="3364294"/>
            <a:ext cx="3736974" cy="2009775"/>
          </a:xfrm>
          <a:prstGeom prst="rect">
            <a:avLst/>
          </a:prstGeom>
        </p:spPr>
      </p:pic>
    </p:spTree>
    <p:extLst>
      <p:ext uri="{BB962C8B-B14F-4D97-AF65-F5344CB8AC3E}">
        <p14:creationId xmlns:p14="http://schemas.microsoft.com/office/powerpoint/2010/main" val="362914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679994"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a:t>
            </a:r>
            <a:endParaRPr lang="en-GB" sz="2400" u="sng" dirty="0">
              <a:latin typeface="Arial" panose="020B0604020202020204" pitchFamily="34" charset="0"/>
              <a:cs typeface="Arial" panose="020B0604020202020204" pitchFamily="34" charset="0"/>
            </a:endParaRPr>
          </a:p>
        </p:txBody>
      </p:sp>
      <p:pic>
        <p:nvPicPr>
          <p:cNvPr id="2050" name="Picture 2" descr="Image result for jackie kay">
            <a:extLst>
              <a:ext uri="{FF2B5EF4-FFF2-40B4-BE49-F238E27FC236}">
                <a16:creationId xmlns:a16="http://schemas.microsoft.com/office/drawing/2014/main" id="{0F6B569B-A7EA-4B9D-936D-BEC9E04088C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0040" y="1885863"/>
            <a:ext cx="4842840" cy="34163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E8E97783-E8C7-45E4-B4A8-B7F98381D6D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05044" y="1453395"/>
            <a:ext cx="3085951" cy="3981032"/>
          </a:xfrm>
          <a:prstGeom prst="rect">
            <a:avLst/>
          </a:prstGeom>
        </p:spPr>
      </p:pic>
    </p:spTree>
    <p:extLst>
      <p:ext uri="{BB962C8B-B14F-4D97-AF65-F5344CB8AC3E}">
        <p14:creationId xmlns:p14="http://schemas.microsoft.com/office/powerpoint/2010/main" val="1186659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679994"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a:t>
            </a:r>
            <a:endParaRPr lang="en-GB" sz="2400" u="sng" dirty="0">
              <a:latin typeface="Arial" panose="020B0604020202020204" pitchFamily="34" charset="0"/>
              <a:cs typeface="Arial" panose="020B0604020202020204" pitchFamily="34" charset="0"/>
            </a:endParaRPr>
          </a:p>
        </p:txBody>
      </p:sp>
      <p:pic>
        <p:nvPicPr>
          <p:cNvPr id="2050" name="Picture 2" descr="Image result for jackie kay">
            <a:extLst>
              <a:ext uri="{FF2B5EF4-FFF2-40B4-BE49-F238E27FC236}">
                <a16:creationId xmlns:a16="http://schemas.microsoft.com/office/drawing/2014/main" id="{0F6B569B-A7EA-4B9D-936D-BEC9E04088C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8590" y="1885863"/>
            <a:ext cx="3456723" cy="24384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DA7A60B-4341-4EA6-B0DB-40D2020FD3F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76763" y="1610917"/>
            <a:ext cx="5240535" cy="3456383"/>
          </a:xfrm>
          <a:prstGeom prst="rect">
            <a:avLst/>
          </a:prstGeom>
        </p:spPr>
      </p:pic>
    </p:spTree>
    <p:extLst>
      <p:ext uri="{BB962C8B-B14F-4D97-AF65-F5344CB8AC3E}">
        <p14:creationId xmlns:p14="http://schemas.microsoft.com/office/powerpoint/2010/main" val="347021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679994"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a:t>
            </a:r>
            <a:endParaRPr lang="en-GB" sz="2400" u="sng" dirty="0">
              <a:latin typeface="Arial" panose="020B0604020202020204" pitchFamily="34" charset="0"/>
              <a:cs typeface="Arial" panose="020B0604020202020204" pitchFamily="34" charset="0"/>
            </a:endParaRPr>
          </a:p>
        </p:txBody>
      </p:sp>
      <p:pic>
        <p:nvPicPr>
          <p:cNvPr id="3074" name="Picture 2" descr="Image result for family">
            <a:extLst>
              <a:ext uri="{FF2B5EF4-FFF2-40B4-BE49-F238E27FC236}">
                <a16:creationId xmlns:a16="http://schemas.microsoft.com/office/drawing/2014/main" id="{286F2760-2829-434E-A446-E5F0B594E01E}"/>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396539" y="1274465"/>
            <a:ext cx="4080462" cy="27203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0987CE6-EE5F-43D3-BD7C-ED26ACCF508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39338" y="3819525"/>
            <a:ext cx="5265323" cy="1775215"/>
          </a:xfrm>
          <a:prstGeom prst="rect">
            <a:avLst/>
          </a:prstGeom>
        </p:spPr>
      </p:pic>
    </p:spTree>
    <p:extLst>
      <p:ext uri="{BB962C8B-B14F-4D97-AF65-F5344CB8AC3E}">
        <p14:creationId xmlns:p14="http://schemas.microsoft.com/office/powerpoint/2010/main" val="122023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8B3F26A-CB5D-437D-949C-786F8AFD5E7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7920" y="1108006"/>
            <a:ext cx="4590930" cy="4588729"/>
          </a:xfrm>
          <a:prstGeom prst="rect">
            <a:avLst/>
          </a:prstGeom>
        </p:spPr>
      </p:pic>
      <p:sp>
        <p:nvSpPr>
          <p:cNvPr id="9" name="TextBox 8">
            <a:extLst>
              <a:ext uri="{FF2B5EF4-FFF2-40B4-BE49-F238E27FC236}">
                <a16:creationId xmlns:a16="http://schemas.microsoft.com/office/drawing/2014/main" id="{132A9997-41CE-4865-A87F-00D386077FEC}"/>
              </a:ext>
            </a:extLst>
          </p:cNvPr>
          <p:cNvSpPr txBox="1"/>
          <p:nvPr/>
        </p:nvSpPr>
        <p:spPr>
          <a:xfrm>
            <a:off x="165889" y="407669"/>
            <a:ext cx="679994"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a:t>
            </a:r>
            <a:endParaRPr lang="en-GB" sz="2400" u="sng"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31DCDD9C-581F-42BA-B6E5-69094983ED35}"/>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638393" y="1772740"/>
            <a:ext cx="4218270" cy="1656260"/>
          </a:xfrm>
          <a:prstGeom prst="rect">
            <a:avLst/>
          </a:prstGeom>
        </p:spPr>
      </p:pic>
      <p:pic>
        <p:nvPicPr>
          <p:cNvPr id="11" name="Picture 10">
            <a:extLst>
              <a:ext uri="{FF2B5EF4-FFF2-40B4-BE49-F238E27FC236}">
                <a16:creationId xmlns:a16="http://schemas.microsoft.com/office/drawing/2014/main" id="{2887E400-0C69-458C-A41D-E0970C6CBEE4}"/>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572000" y="3489629"/>
            <a:ext cx="4149058" cy="1656260"/>
          </a:xfrm>
          <a:prstGeom prst="rect">
            <a:avLst/>
          </a:prstGeom>
        </p:spPr>
      </p:pic>
    </p:spTree>
    <p:extLst>
      <p:ext uri="{BB962C8B-B14F-4D97-AF65-F5344CB8AC3E}">
        <p14:creationId xmlns:p14="http://schemas.microsoft.com/office/powerpoint/2010/main" val="3836374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8B3F26A-CB5D-437D-949C-786F8AFD5E7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7920" y="1108006"/>
            <a:ext cx="4590930" cy="4588729"/>
          </a:xfrm>
          <a:prstGeom prst="rect">
            <a:avLst/>
          </a:prstGeom>
        </p:spPr>
      </p:pic>
      <p:sp>
        <p:nvSpPr>
          <p:cNvPr id="9" name="TextBox 8">
            <a:extLst>
              <a:ext uri="{FF2B5EF4-FFF2-40B4-BE49-F238E27FC236}">
                <a16:creationId xmlns:a16="http://schemas.microsoft.com/office/drawing/2014/main" id="{132A9997-41CE-4865-A87F-00D386077FEC}"/>
              </a:ext>
            </a:extLst>
          </p:cNvPr>
          <p:cNvSpPr txBox="1"/>
          <p:nvPr/>
        </p:nvSpPr>
        <p:spPr>
          <a:xfrm>
            <a:off x="165889" y="407669"/>
            <a:ext cx="679994"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a:t>
            </a:r>
            <a:endParaRPr lang="en-GB" sz="2400" u="sng"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AE08DC4-B69E-42A7-8C46-591CAB5EF03D}"/>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738850" y="1709737"/>
            <a:ext cx="4257230" cy="1914525"/>
          </a:xfrm>
          <a:prstGeom prst="rect">
            <a:avLst/>
          </a:prstGeom>
        </p:spPr>
      </p:pic>
      <p:pic>
        <p:nvPicPr>
          <p:cNvPr id="11" name="Picture 10">
            <a:extLst>
              <a:ext uri="{FF2B5EF4-FFF2-40B4-BE49-F238E27FC236}">
                <a16:creationId xmlns:a16="http://schemas.microsoft.com/office/drawing/2014/main" id="{0052DFB0-7349-4FC7-9A50-E3774D3112E0}"/>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67350" y="3700153"/>
            <a:ext cx="2603408" cy="1914525"/>
          </a:xfrm>
          <a:prstGeom prst="rect">
            <a:avLst/>
          </a:prstGeom>
        </p:spPr>
      </p:pic>
    </p:spTree>
    <p:extLst>
      <p:ext uri="{BB962C8B-B14F-4D97-AF65-F5344CB8AC3E}">
        <p14:creationId xmlns:p14="http://schemas.microsoft.com/office/powerpoint/2010/main" val="2924260040"/>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1111</Words>
  <Application>Microsoft Office PowerPoint</Application>
  <PresentationFormat>On-screen Show (4:3)</PresentationFormat>
  <Paragraphs>83</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2022-09-27T10:26:22Z</dcterms:created>
  <dcterms:modified xsi:type="dcterms:W3CDTF">2022-09-27T10:26:31Z</dcterms:modified>
</cp:coreProperties>
</file>