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3"/>
  </p:notesMasterIdLst>
  <p:sldIdLst>
    <p:sldId id="256" r:id="rId2"/>
    <p:sldId id="257" r:id="rId3"/>
    <p:sldId id="259" r:id="rId4"/>
    <p:sldId id="285" r:id="rId5"/>
    <p:sldId id="286" r:id="rId6"/>
    <p:sldId id="287" r:id="rId7"/>
    <p:sldId id="258" r:id="rId8"/>
    <p:sldId id="280" r:id="rId9"/>
    <p:sldId id="283" r:id="rId10"/>
    <p:sldId id="282" r:id="rId11"/>
    <p:sldId id="28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ainbow Laces" id="{15F7F582-8B2D-4D77-99A6-9520B1677129}">
          <p14:sldIdLst>
            <p14:sldId id="256"/>
            <p14:sldId id="257"/>
          </p14:sldIdLst>
        </p14:section>
        <p14:section name="PowerPoint for secondary aged students" id="{65492350-5088-4395-8DCA-263631E075D4}">
          <p14:sldIdLst>
            <p14:sldId id="259"/>
            <p14:sldId id="285"/>
            <p14:sldId id="286"/>
            <p14:sldId id="287"/>
            <p14:sldId id="258"/>
            <p14:sldId id="280"/>
            <p14:sldId id="283"/>
            <p14:sldId id="282"/>
            <p14:sldId id="28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175"/>
    <a:srgbClr val="FFFFFF"/>
    <a:srgbClr val="74CA17"/>
    <a:srgbClr val="E306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C1A1C3-433F-4AB0-B11D-E9C2340A8355}" v="4" dt="2022-09-28T09:58:32.4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505" autoAdjust="0"/>
  </p:normalViewPr>
  <p:slideViewPr>
    <p:cSldViewPr snapToGrid="0">
      <p:cViewPr varScale="1">
        <p:scale>
          <a:sx n="55" d="100"/>
          <a:sy n="55" d="100"/>
        </p:scale>
        <p:origin x="3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F4C91C-30FD-40E0-88A6-2DF230AB60F5}" type="datetimeFigureOut">
              <a:rPr lang="en-GB" smtClean="0"/>
              <a:t>28/09/2022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E65A8D-1BFE-4B75-B671-75405DB49484}" type="slidenum">
              <a:rPr lang="en-GB" smtClean="0"/>
              <a:t>‹#›</a:t>
            </a:fld>
            <a:endParaRPr lang="en-GB"/>
          </a:p>
        </p:txBody>
      </p:sp>
    </p:spTree>
    <p:extLst>
      <p:ext uri="{BB962C8B-B14F-4D97-AF65-F5344CB8AC3E}">
        <p14:creationId xmlns:p14="http://schemas.microsoft.com/office/powerpoint/2010/main" val="1597354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381000" y="685800"/>
            <a:ext cx="6096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Visit our website for the </a:t>
            </a:r>
            <a:r>
              <a:rPr lang="en-US"/>
              <a:t>activity pack to </a:t>
            </a:r>
            <a:r>
              <a:rPr lang="en-US" dirty="0"/>
              <a:t>accompany this PowerPoint.</a:t>
            </a:r>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Remind students what they can do if they see someone experiencing discrimination or being bullied.</a:t>
            </a:r>
          </a:p>
          <a:p>
            <a:r>
              <a:rPr lang="en-GB" dirty="0"/>
              <a:t>Link the celebration of difference to the school ethos</a:t>
            </a:r>
          </a:p>
        </p:txBody>
      </p:sp>
      <p:sp>
        <p:nvSpPr>
          <p:cNvPr id="4" name="Slide Number Placeholder 3"/>
          <p:cNvSpPr>
            <a:spLocks noGrp="1"/>
          </p:cNvSpPr>
          <p:nvPr>
            <p:ph type="sldNum" sz="quarter" idx="5"/>
          </p:nvPr>
        </p:nvSpPr>
        <p:spPr/>
        <p:txBody>
          <a:bodyPr/>
          <a:lstStyle/>
          <a:p>
            <a:fld id="{7AE65A8D-1BFE-4B75-B671-75405DB49484}" type="slidenum">
              <a:rPr lang="en-GB" smtClean="0"/>
              <a:t>10</a:t>
            </a:fld>
            <a:endParaRPr lang="en-GB"/>
          </a:p>
        </p:txBody>
      </p:sp>
    </p:spTree>
    <p:extLst>
      <p:ext uri="{BB962C8B-B14F-4D97-AF65-F5344CB8AC3E}">
        <p14:creationId xmlns:p14="http://schemas.microsoft.com/office/powerpoint/2010/main" val="2765686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Ask children </a:t>
            </a:r>
            <a:r>
              <a:rPr lang="en-GB" dirty="0"/>
              <a:t>to make a commitment to make others feel included. How will they show it?</a:t>
            </a:r>
          </a:p>
        </p:txBody>
      </p:sp>
      <p:sp>
        <p:nvSpPr>
          <p:cNvPr id="4" name="Slide Number Placeholder 3"/>
          <p:cNvSpPr>
            <a:spLocks noGrp="1"/>
          </p:cNvSpPr>
          <p:nvPr>
            <p:ph type="sldNum" sz="quarter" idx="5"/>
          </p:nvPr>
        </p:nvSpPr>
        <p:spPr/>
        <p:txBody>
          <a:bodyPr/>
          <a:lstStyle/>
          <a:p>
            <a:fld id="{7AE65A8D-1BFE-4B75-B671-75405DB49484}" type="slidenum">
              <a:rPr lang="en-GB" smtClean="0"/>
              <a:t>11</a:t>
            </a:fld>
            <a:endParaRPr lang="en-GB"/>
          </a:p>
        </p:txBody>
      </p:sp>
    </p:spTree>
    <p:extLst>
      <p:ext uri="{BB962C8B-B14F-4D97-AF65-F5344CB8AC3E}">
        <p14:creationId xmlns:p14="http://schemas.microsoft.com/office/powerpoint/2010/main" val="2258947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PowerPoint with your Key Stage 2 (Scottish P4 to P7) students to introduce them to Rainbow Laces and the importance of LGBT inclusion in sports.</a:t>
            </a:r>
          </a:p>
        </p:txBody>
      </p:sp>
      <p:sp>
        <p:nvSpPr>
          <p:cNvPr id="4" name="Slide Number Placeholder 3"/>
          <p:cNvSpPr>
            <a:spLocks noGrp="1"/>
          </p:cNvSpPr>
          <p:nvPr>
            <p:ph type="sldNum" sz="quarter" idx="5"/>
          </p:nvPr>
        </p:nvSpPr>
        <p:spPr/>
        <p:txBody>
          <a:bodyPr/>
          <a:lstStyle/>
          <a:p>
            <a:fld id="{7AE65A8D-1BFE-4B75-B671-75405DB49484}" type="slidenum">
              <a:rPr lang="en-GB" smtClean="0"/>
              <a:t>2</a:t>
            </a:fld>
            <a:endParaRPr lang="en-GB"/>
          </a:p>
        </p:txBody>
      </p:sp>
    </p:spTree>
    <p:extLst>
      <p:ext uri="{BB962C8B-B14F-4D97-AF65-F5344CB8AC3E}">
        <p14:creationId xmlns:p14="http://schemas.microsoft.com/office/powerpoint/2010/main" val="163845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children what the rainbow is a symbol of and if they have ever seen some rainbow laces. What do they think they might be for?</a:t>
            </a:r>
          </a:p>
        </p:txBody>
      </p:sp>
      <p:sp>
        <p:nvSpPr>
          <p:cNvPr id="4" name="Slide Number Placeholder 3"/>
          <p:cNvSpPr>
            <a:spLocks noGrp="1"/>
          </p:cNvSpPr>
          <p:nvPr>
            <p:ph type="sldNum" sz="quarter" idx="5"/>
          </p:nvPr>
        </p:nvSpPr>
        <p:spPr/>
        <p:txBody>
          <a:bodyPr/>
          <a:lstStyle/>
          <a:p>
            <a:fld id="{7AE65A8D-1BFE-4B75-B671-75405DB49484}" type="slidenum">
              <a:rPr lang="en-GB" smtClean="0"/>
              <a:t>3</a:t>
            </a:fld>
            <a:endParaRPr lang="en-GB"/>
          </a:p>
        </p:txBody>
      </p:sp>
    </p:spTree>
    <p:extLst>
      <p:ext uri="{BB962C8B-B14F-4D97-AF65-F5344CB8AC3E}">
        <p14:creationId xmlns:p14="http://schemas.microsoft.com/office/powerpoint/2010/main" val="1050428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Ensure that the children understand that the rainbow flag has long been a symbol of LGBT acceptance and pride. If needed, revisit what the acronym LGBT means.</a:t>
            </a:r>
          </a:p>
          <a:p>
            <a:r>
              <a:rPr lang="en-GB" dirty="0"/>
              <a:t>Lesbian: a woman that falls in love with other women</a:t>
            </a:r>
          </a:p>
          <a:p>
            <a:r>
              <a:rPr lang="en-GB" dirty="0"/>
              <a:t>Gay: a man that falls in love with other men or a woman that falls in love with other women</a:t>
            </a:r>
          </a:p>
          <a:p>
            <a:r>
              <a:rPr lang="en-GB" dirty="0"/>
              <a:t>Bi: a person that falls in love with people of different genders</a:t>
            </a:r>
          </a:p>
          <a:p>
            <a:r>
              <a:rPr lang="en-GB" dirty="0"/>
              <a:t>Trans: someone that was given the wrong gender label when they were born (</a:t>
            </a:r>
            <a:r>
              <a:rPr lang="en-GB" dirty="0" err="1"/>
              <a:t>eg</a:t>
            </a:r>
            <a:r>
              <a:rPr lang="en-GB" dirty="0"/>
              <a:t> boy, girl) and who has now asked people to use the correct gender label (</a:t>
            </a:r>
            <a:r>
              <a:rPr lang="en-GB" dirty="0" err="1"/>
              <a:t>eg</a:t>
            </a:r>
            <a:r>
              <a:rPr lang="en-GB" dirty="0"/>
              <a:t> boy, girl, non-binary)</a:t>
            </a:r>
          </a:p>
        </p:txBody>
      </p:sp>
      <p:sp>
        <p:nvSpPr>
          <p:cNvPr id="4" name="Slide Number Placeholder 3"/>
          <p:cNvSpPr>
            <a:spLocks noGrp="1"/>
          </p:cNvSpPr>
          <p:nvPr>
            <p:ph type="sldNum" sz="quarter" idx="5"/>
          </p:nvPr>
        </p:nvSpPr>
        <p:spPr/>
        <p:txBody>
          <a:bodyPr/>
          <a:lstStyle/>
          <a:p>
            <a:fld id="{7AE65A8D-1BFE-4B75-B671-75405DB49484}" type="slidenum">
              <a:rPr lang="en-GB" smtClean="0"/>
              <a:t>4</a:t>
            </a:fld>
            <a:endParaRPr lang="en-GB"/>
          </a:p>
        </p:txBody>
      </p:sp>
    </p:spTree>
    <p:extLst>
      <p:ext uri="{BB962C8B-B14F-4D97-AF65-F5344CB8AC3E}">
        <p14:creationId xmlns:p14="http://schemas.microsoft.com/office/powerpoint/2010/main" val="1127181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if they have seen the Inclusive Pride Flag before. What is the difference? What has been added? Why might the extra stripes have been added?</a:t>
            </a:r>
          </a:p>
          <a:p>
            <a:endParaRPr lang="en-GB" dirty="0"/>
          </a:p>
        </p:txBody>
      </p:sp>
      <p:sp>
        <p:nvSpPr>
          <p:cNvPr id="4" name="Slide Number Placeholder 3"/>
          <p:cNvSpPr>
            <a:spLocks noGrp="1"/>
          </p:cNvSpPr>
          <p:nvPr>
            <p:ph type="sldNum" sz="quarter" idx="5"/>
          </p:nvPr>
        </p:nvSpPr>
        <p:spPr/>
        <p:txBody>
          <a:bodyPr/>
          <a:lstStyle/>
          <a:p>
            <a:fld id="{7AE65A8D-1BFE-4B75-B671-75405DB49484}" type="slidenum">
              <a:rPr lang="en-GB" smtClean="0"/>
              <a:t>5</a:t>
            </a:fld>
            <a:endParaRPr lang="en-GB"/>
          </a:p>
        </p:txBody>
      </p:sp>
    </p:spTree>
    <p:extLst>
      <p:ext uri="{BB962C8B-B14F-4D97-AF65-F5344CB8AC3E}">
        <p14:creationId xmlns:p14="http://schemas.microsoft.com/office/powerpoint/2010/main" val="2821613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Discussion points:</a:t>
            </a:r>
          </a:p>
          <a:p>
            <a:r>
              <a:rPr lang="en-GB" dirty="0"/>
              <a:t>What is racism? Treating someone unfairly because they have a different skin colour to you</a:t>
            </a:r>
          </a:p>
          <a:p>
            <a:r>
              <a:rPr lang="en-GB" dirty="0"/>
              <a:t>What is transphobia? Treating someone unfairly because they are trans</a:t>
            </a:r>
          </a:p>
        </p:txBody>
      </p:sp>
      <p:sp>
        <p:nvSpPr>
          <p:cNvPr id="4" name="Slide Number Placeholder 3"/>
          <p:cNvSpPr>
            <a:spLocks noGrp="1"/>
          </p:cNvSpPr>
          <p:nvPr>
            <p:ph type="sldNum" sz="quarter" idx="5"/>
          </p:nvPr>
        </p:nvSpPr>
        <p:spPr/>
        <p:txBody>
          <a:bodyPr/>
          <a:lstStyle/>
          <a:p>
            <a:fld id="{7AE65A8D-1BFE-4B75-B671-75405DB49484}" type="slidenum">
              <a:rPr lang="en-GB" smtClean="0"/>
              <a:t>6</a:t>
            </a:fld>
            <a:endParaRPr lang="en-GB"/>
          </a:p>
        </p:txBody>
      </p:sp>
    </p:spTree>
    <p:extLst>
      <p:ext uri="{BB962C8B-B14F-4D97-AF65-F5344CB8AC3E}">
        <p14:creationId xmlns:p14="http://schemas.microsoft.com/office/powerpoint/2010/main" val="4167111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slide to fill in any gaps of students’ prior knowledge in relation to the Rainbow Laces campaign.</a:t>
            </a:r>
          </a:p>
          <a:p>
            <a:endParaRPr lang="en-GB" dirty="0"/>
          </a:p>
          <a:p>
            <a:r>
              <a:rPr lang="en-GB" dirty="0"/>
              <a:t>As a class discuss: What might make LGBT people feel unwelcome in sport? Talk about lack of role models, discrimination, fear of discrimination, being left out.</a:t>
            </a:r>
          </a:p>
          <a:p>
            <a:endParaRPr lang="en-GB" dirty="0"/>
          </a:p>
          <a:p>
            <a:r>
              <a:rPr lang="en-GB" dirty="0"/>
              <a:t>Ask the class: Have you ever seen anyone wearing rainbow laces? Where did you see them?</a:t>
            </a:r>
          </a:p>
        </p:txBody>
      </p:sp>
      <p:sp>
        <p:nvSpPr>
          <p:cNvPr id="4" name="Slide Number Placeholder 3"/>
          <p:cNvSpPr>
            <a:spLocks noGrp="1"/>
          </p:cNvSpPr>
          <p:nvPr>
            <p:ph type="sldNum" sz="quarter" idx="5"/>
          </p:nvPr>
        </p:nvSpPr>
        <p:spPr/>
        <p:txBody>
          <a:bodyPr/>
          <a:lstStyle/>
          <a:p>
            <a:fld id="{7AE65A8D-1BFE-4B75-B671-75405DB49484}" type="slidenum">
              <a:rPr lang="en-GB" smtClean="0"/>
              <a:t>7</a:t>
            </a:fld>
            <a:endParaRPr lang="en-GB"/>
          </a:p>
        </p:txBody>
      </p:sp>
    </p:spTree>
    <p:extLst>
      <p:ext uri="{BB962C8B-B14F-4D97-AF65-F5344CB8AC3E}">
        <p14:creationId xmlns:p14="http://schemas.microsoft.com/office/powerpoint/2010/main" val="1844466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needed, explain that discrimination is when someone is treated unfairly because of something about them (for example because they are LGBT, because they are a person of colour, because they are a girl)</a:t>
            </a:r>
          </a:p>
          <a:p>
            <a:endParaRPr lang="en-GB" dirty="0"/>
          </a:p>
          <a:p>
            <a:r>
              <a:rPr lang="en-GB" dirty="0"/>
              <a:t>As a class discuss how it might feel to have the experiences described on the board.</a:t>
            </a:r>
          </a:p>
          <a:p>
            <a:r>
              <a:rPr lang="en-GB" dirty="0"/>
              <a:t>What does it feel like to be bullied?</a:t>
            </a:r>
          </a:p>
          <a:p>
            <a:r>
              <a:rPr lang="en-GB" dirty="0"/>
              <a:t>What would it be like for a boy not to be allowed to play for the boys’ team or for a girl not to be allowed to play for the girls’ team?</a:t>
            </a:r>
          </a:p>
          <a:p>
            <a:r>
              <a:rPr lang="en-GB" dirty="0"/>
              <a:t>What would it feel like to be treated unfairly when you’re trying to have fun or exercise?</a:t>
            </a:r>
          </a:p>
          <a:p>
            <a:endParaRPr lang="en-GB" dirty="0"/>
          </a:p>
        </p:txBody>
      </p:sp>
      <p:sp>
        <p:nvSpPr>
          <p:cNvPr id="4" name="Slide Number Placeholder 3"/>
          <p:cNvSpPr>
            <a:spLocks noGrp="1"/>
          </p:cNvSpPr>
          <p:nvPr>
            <p:ph type="sldNum" sz="quarter" idx="5"/>
          </p:nvPr>
        </p:nvSpPr>
        <p:spPr/>
        <p:txBody>
          <a:bodyPr/>
          <a:lstStyle/>
          <a:p>
            <a:fld id="{7AE65A8D-1BFE-4B75-B671-75405DB49484}" type="slidenum">
              <a:rPr lang="en-GB" smtClean="0"/>
              <a:t>8</a:t>
            </a:fld>
            <a:endParaRPr lang="en-GB"/>
          </a:p>
        </p:txBody>
      </p:sp>
    </p:spTree>
    <p:extLst>
      <p:ext uri="{BB962C8B-B14F-4D97-AF65-F5344CB8AC3E}">
        <p14:creationId xmlns:p14="http://schemas.microsoft.com/office/powerpoint/2010/main" val="756336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children to reflect on a time or a place where they felt unwelcome. What did it feel like? </a:t>
            </a:r>
          </a:p>
        </p:txBody>
      </p:sp>
      <p:sp>
        <p:nvSpPr>
          <p:cNvPr id="4" name="Slide Number Placeholder 3"/>
          <p:cNvSpPr>
            <a:spLocks noGrp="1"/>
          </p:cNvSpPr>
          <p:nvPr>
            <p:ph type="sldNum" sz="quarter" idx="5"/>
          </p:nvPr>
        </p:nvSpPr>
        <p:spPr/>
        <p:txBody>
          <a:bodyPr/>
          <a:lstStyle/>
          <a:p>
            <a:fld id="{7AE65A8D-1BFE-4B75-B671-75405DB49484}" type="slidenum">
              <a:rPr lang="en-GB" smtClean="0"/>
              <a:t>9</a:t>
            </a:fld>
            <a:endParaRPr lang="en-GB"/>
          </a:p>
        </p:txBody>
      </p:sp>
    </p:spTree>
    <p:extLst>
      <p:ext uri="{BB962C8B-B14F-4D97-AF65-F5344CB8AC3E}">
        <p14:creationId xmlns:p14="http://schemas.microsoft.com/office/powerpoint/2010/main" val="750630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BFF19-047C-471C-8ECE-5E08A5F922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9F3DBA7-B164-46B6-8413-0CD420C900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1A6484E-E7B1-475F-BC36-74B778BE4A04}"/>
              </a:ext>
            </a:extLst>
          </p:cNvPr>
          <p:cNvSpPr>
            <a:spLocks noGrp="1"/>
          </p:cNvSpPr>
          <p:nvPr>
            <p:ph type="dt" sz="half" idx="10"/>
          </p:nvPr>
        </p:nvSpPr>
        <p:spPr/>
        <p:txBody>
          <a:bodyPr/>
          <a:lstStyle/>
          <a:p>
            <a:fld id="{A88910BD-4BFD-4638-9521-478E0718B4AC}" type="datetimeFigureOut">
              <a:rPr lang="en-GB" smtClean="0"/>
              <a:t>28/09/2022</a:t>
            </a:fld>
            <a:endParaRPr lang="en-GB"/>
          </a:p>
        </p:txBody>
      </p:sp>
      <p:sp>
        <p:nvSpPr>
          <p:cNvPr id="5" name="Footer Placeholder 4">
            <a:extLst>
              <a:ext uri="{FF2B5EF4-FFF2-40B4-BE49-F238E27FC236}">
                <a16:creationId xmlns:a16="http://schemas.microsoft.com/office/drawing/2014/main" id="{2F42A55A-632B-4CDB-B6BA-D64D4F1805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15D043-6292-431A-8124-F1692502CDEA}"/>
              </a:ext>
            </a:extLst>
          </p:cNvPr>
          <p:cNvSpPr>
            <a:spLocks noGrp="1"/>
          </p:cNvSpPr>
          <p:nvPr>
            <p:ph type="sldNum" sz="quarter" idx="12"/>
          </p:nvPr>
        </p:nvSpPr>
        <p:spPr/>
        <p:txBody>
          <a:bodyPr/>
          <a:lstStyle/>
          <a:p>
            <a:fld id="{83006E3E-642F-4E37-93DC-F1CCCD62F836}" type="slidenum">
              <a:rPr lang="en-GB" smtClean="0"/>
              <a:t>‹#›</a:t>
            </a:fld>
            <a:endParaRPr lang="en-GB"/>
          </a:p>
        </p:txBody>
      </p:sp>
    </p:spTree>
    <p:extLst>
      <p:ext uri="{BB962C8B-B14F-4D97-AF65-F5344CB8AC3E}">
        <p14:creationId xmlns:p14="http://schemas.microsoft.com/office/powerpoint/2010/main" val="932636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0D62F-13B0-4376-A195-B4CE52F5D31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696B3C-AD40-4503-8FFB-D73E964C29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CA693D-D985-4370-BEBC-B60C90CDA325}"/>
              </a:ext>
            </a:extLst>
          </p:cNvPr>
          <p:cNvSpPr>
            <a:spLocks noGrp="1"/>
          </p:cNvSpPr>
          <p:nvPr>
            <p:ph type="dt" sz="half" idx="10"/>
          </p:nvPr>
        </p:nvSpPr>
        <p:spPr/>
        <p:txBody>
          <a:bodyPr/>
          <a:lstStyle/>
          <a:p>
            <a:fld id="{A88910BD-4BFD-4638-9521-478E0718B4AC}" type="datetimeFigureOut">
              <a:rPr lang="en-GB" smtClean="0"/>
              <a:t>28/09/2022</a:t>
            </a:fld>
            <a:endParaRPr lang="en-GB"/>
          </a:p>
        </p:txBody>
      </p:sp>
      <p:sp>
        <p:nvSpPr>
          <p:cNvPr id="5" name="Footer Placeholder 4">
            <a:extLst>
              <a:ext uri="{FF2B5EF4-FFF2-40B4-BE49-F238E27FC236}">
                <a16:creationId xmlns:a16="http://schemas.microsoft.com/office/drawing/2014/main" id="{318BDEF9-3A45-4463-BFE4-07DAB3F33B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1048B9-645D-458D-AF2D-AD530DDD1C31}"/>
              </a:ext>
            </a:extLst>
          </p:cNvPr>
          <p:cNvSpPr>
            <a:spLocks noGrp="1"/>
          </p:cNvSpPr>
          <p:nvPr>
            <p:ph type="sldNum" sz="quarter" idx="12"/>
          </p:nvPr>
        </p:nvSpPr>
        <p:spPr/>
        <p:txBody>
          <a:bodyPr/>
          <a:lstStyle/>
          <a:p>
            <a:fld id="{83006E3E-642F-4E37-93DC-F1CCCD62F836}" type="slidenum">
              <a:rPr lang="en-GB" smtClean="0"/>
              <a:t>‹#›</a:t>
            </a:fld>
            <a:endParaRPr lang="en-GB"/>
          </a:p>
        </p:txBody>
      </p:sp>
    </p:spTree>
    <p:extLst>
      <p:ext uri="{BB962C8B-B14F-4D97-AF65-F5344CB8AC3E}">
        <p14:creationId xmlns:p14="http://schemas.microsoft.com/office/powerpoint/2010/main" val="1538063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B20035-2470-4529-B142-76A61023349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7B6E63-9592-426E-81AA-1218CA9602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9A604D-5198-4B9A-AEF6-E01B87B3749A}"/>
              </a:ext>
            </a:extLst>
          </p:cNvPr>
          <p:cNvSpPr>
            <a:spLocks noGrp="1"/>
          </p:cNvSpPr>
          <p:nvPr>
            <p:ph type="dt" sz="half" idx="10"/>
          </p:nvPr>
        </p:nvSpPr>
        <p:spPr/>
        <p:txBody>
          <a:bodyPr/>
          <a:lstStyle/>
          <a:p>
            <a:fld id="{A88910BD-4BFD-4638-9521-478E0718B4AC}" type="datetimeFigureOut">
              <a:rPr lang="en-GB" smtClean="0"/>
              <a:t>28/09/2022</a:t>
            </a:fld>
            <a:endParaRPr lang="en-GB"/>
          </a:p>
        </p:txBody>
      </p:sp>
      <p:sp>
        <p:nvSpPr>
          <p:cNvPr id="5" name="Footer Placeholder 4">
            <a:extLst>
              <a:ext uri="{FF2B5EF4-FFF2-40B4-BE49-F238E27FC236}">
                <a16:creationId xmlns:a16="http://schemas.microsoft.com/office/drawing/2014/main" id="{77F93ACA-627A-41ED-9586-45D35F3A0F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776D64-D51D-41BC-AC00-19F3D8270285}"/>
              </a:ext>
            </a:extLst>
          </p:cNvPr>
          <p:cNvSpPr>
            <a:spLocks noGrp="1"/>
          </p:cNvSpPr>
          <p:nvPr>
            <p:ph type="sldNum" sz="quarter" idx="12"/>
          </p:nvPr>
        </p:nvSpPr>
        <p:spPr/>
        <p:txBody>
          <a:bodyPr/>
          <a:lstStyle/>
          <a:p>
            <a:fld id="{83006E3E-642F-4E37-93DC-F1CCCD62F836}" type="slidenum">
              <a:rPr lang="en-GB" smtClean="0"/>
              <a:t>‹#›</a:t>
            </a:fld>
            <a:endParaRPr lang="en-GB"/>
          </a:p>
        </p:txBody>
      </p:sp>
    </p:spTree>
    <p:extLst>
      <p:ext uri="{BB962C8B-B14F-4D97-AF65-F5344CB8AC3E}">
        <p14:creationId xmlns:p14="http://schemas.microsoft.com/office/powerpoint/2010/main" val="75479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969C9-AA66-44D5-B304-89A0D12492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4C2617-CC0D-47EB-BC1D-6BD3572739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FBDE5A-230B-4AA3-BE39-31D37A64C634}"/>
              </a:ext>
            </a:extLst>
          </p:cNvPr>
          <p:cNvSpPr>
            <a:spLocks noGrp="1"/>
          </p:cNvSpPr>
          <p:nvPr>
            <p:ph type="dt" sz="half" idx="10"/>
          </p:nvPr>
        </p:nvSpPr>
        <p:spPr/>
        <p:txBody>
          <a:bodyPr/>
          <a:lstStyle/>
          <a:p>
            <a:fld id="{A88910BD-4BFD-4638-9521-478E0718B4AC}" type="datetimeFigureOut">
              <a:rPr lang="en-GB" smtClean="0"/>
              <a:t>28/09/2022</a:t>
            </a:fld>
            <a:endParaRPr lang="en-GB"/>
          </a:p>
        </p:txBody>
      </p:sp>
      <p:sp>
        <p:nvSpPr>
          <p:cNvPr id="5" name="Footer Placeholder 4">
            <a:extLst>
              <a:ext uri="{FF2B5EF4-FFF2-40B4-BE49-F238E27FC236}">
                <a16:creationId xmlns:a16="http://schemas.microsoft.com/office/drawing/2014/main" id="{D869666E-709F-4880-8DB8-BD0CEB2BBA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78349E-4676-434D-9A1B-1246257B4630}"/>
              </a:ext>
            </a:extLst>
          </p:cNvPr>
          <p:cNvSpPr>
            <a:spLocks noGrp="1"/>
          </p:cNvSpPr>
          <p:nvPr>
            <p:ph type="sldNum" sz="quarter" idx="12"/>
          </p:nvPr>
        </p:nvSpPr>
        <p:spPr/>
        <p:txBody>
          <a:bodyPr/>
          <a:lstStyle/>
          <a:p>
            <a:fld id="{83006E3E-642F-4E37-93DC-F1CCCD62F836}" type="slidenum">
              <a:rPr lang="en-GB" smtClean="0"/>
              <a:t>‹#›</a:t>
            </a:fld>
            <a:endParaRPr lang="en-GB"/>
          </a:p>
        </p:txBody>
      </p:sp>
    </p:spTree>
    <p:extLst>
      <p:ext uri="{BB962C8B-B14F-4D97-AF65-F5344CB8AC3E}">
        <p14:creationId xmlns:p14="http://schemas.microsoft.com/office/powerpoint/2010/main" val="2140794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097D4-9B49-458D-8E59-F0F7071A8D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030BCF5-3433-486E-AB5E-65E021BEC4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89AD88-44D2-4B27-AD57-291EA28E15D8}"/>
              </a:ext>
            </a:extLst>
          </p:cNvPr>
          <p:cNvSpPr>
            <a:spLocks noGrp="1"/>
          </p:cNvSpPr>
          <p:nvPr>
            <p:ph type="dt" sz="half" idx="10"/>
          </p:nvPr>
        </p:nvSpPr>
        <p:spPr/>
        <p:txBody>
          <a:bodyPr/>
          <a:lstStyle/>
          <a:p>
            <a:fld id="{A88910BD-4BFD-4638-9521-478E0718B4AC}" type="datetimeFigureOut">
              <a:rPr lang="en-GB" smtClean="0"/>
              <a:t>28/09/2022</a:t>
            </a:fld>
            <a:endParaRPr lang="en-GB"/>
          </a:p>
        </p:txBody>
      </p:sp>
      <p:sp>
        <p:nvSpPr>
          <p:cNvPr id="5" name="Footer Placeholder 4">
            <a:extLst>
              <a:ext uri="{FF2B5EF4-FFF2-40B4-BE49-F238E27FC236}">
                <a16:creationId xmlns:a16="http://schemas.microsoft.com/office/drawing/2014/main" id="{59F69E20-C974-4234-8A39-EB25AF5615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B9C094-4E94-40BD-8356-5BFC1FF9EDB6}"/>
              </a:ext>
            </a:extLst>
          </p:cNvPr>
          <p:cNvSpPr>
            <a:spLocks noGrp="1"/>
          </p:cNvSpPr>
          <p:nvPr>
            <p:ph type="sldNum" sz="quarter" idx="12"/>
          </p:nvPr>
        </p:nvSpPr>
        <p:spPr/>
        <p:txBody>
          <a:bodyPr/>
          <a:lstStyle/>
          <a:p>
            <a:fld id="{83006E3E-642F-4E37-93DC-F1CCCD62F836}" type="slidenum">
              <a:rPr lang="en-GB" smtClean="0"/>
              <a:t>‹#›</a:t>
            </a:fld>
            <a:endParaRPr lang="en-GB"/>
          </a:p>
        </p:txBody>
      </p:sp>
    </p:spTree>
    <p:extLst>
      <p:ext uri="{BB962C8B-B14F-4D97-AF65-F5344CB8AC3E}">
        <p14:creationId xmlns:p14="http://schemas.microsoft.com/office/powerpoint/2010/main" val="2098932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D137D-1F17-45E6-8C08-5E8ECFA624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FC9BC2-D247-4EE9-8C89-A11F82BCD8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03087C2-2976-4824-9ED4-C6FE372EBC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93E1409-5D8F-4E8B-8601-3637AB6C7B0A}"/>
              </a:ext>
            </a:extLst>
          </p:cNvPr>
          <p:cNvSpPr>
            <a:spLocks noGrp="1"/>
          </p:cNvSpPr>
          <p:nvPr>
            <p:ph type="dt" sz="half" idx="10"/>
          </p:nvPr>
        </p:nvSpPr>
        <p:spPr/>
        <p:txBody>
          <a:bodyPr/>
          <a:lstStyle/>
          <a:p>
            <a:fld id="{A88910BD-4BFD-4638-9521-478E0718B4AC}" type="datetimeFigureOut">
              <a:rPr lang="en-GB" smtClean="0"/>
              <a:t>28/09/2022</a:t>
            </a:fld>
            <a:endParaRPr lang="en-GB"/>
          </a:p>
        </p:txBody>
      </p:sp>
      <p:sp>
        <p:nvSpPr>
          <p:cNvPr id="6" name="Footer Placeholder 5">
            <a:extLst>
              <a:ext uri="{FF2B5EF4-FFF2-40B4-BE49-F238E27FC236}">
                <a16:creationId xmlns:a16="http://schemas.microsoft.com/office/drawing/2014/main" id="{E50DCE2E-D1BC-4E01-84D9-9C0062EA98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EFCDF2-76CF-4A10-BD2E-D1006655F993}"/>
              </a:ext>
            </a:extLst>
          </p:cNvPr>
          <p:cNvSpPr>
            <a:spLocks noGrp="1"/>
          </p:cNvSpPr>
          <p:nvPr>
            <p:ph type="sldNum" sz="quarter" idx="12"/>
          </p:nvPr>
        </p:nvSpPr>
        <p:spPr/>
        <p:txBody>
          <a:bodyPr/>
          <a:lstStyle/>
          <a:p>
            <a:fld id="{83006E3E-642F-4E37-93DC-F1CCCD62F836}" type="slidenum">
              <a:rPr lang="en-GB" smtClean="0"/>
              <a:t>‹#›</a:t>
            </a:fld>
            <a:endParaRPr lang="en-GB"/>
          </a:p>
        </p:txBody>
      </p:sp>
    </p:spTree>
    <p:extLst>
      <p:ext uri="{BB962C8B-B14F-4D97-AF65-F5344CB8AC3E}">
        <p14:creationId xmlns:p14="http://schemas.microsoft.com/office/powerpoint/2010/main" val="828521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5D355-8940-42B6-80BE-930D8A5740E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B5C743-479B-47BE-A45E-A7297793A5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26F00F-0580-4383-953C-A1106F9762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3CB93D6-37F1-4827-8C9F-811693F513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2C986F-44B2-4092-B693-DC5CFD7C46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D5F5688-35CF-4BB3-A92B-8CEDB429165B}"/>
              </a:ext>
            </a:extLst>
          </p:cNvPr>
          <p:cNvSpPr>
            <a:spLocks noGrp="1"/>
          </p:cNvSpPr>
          <p:nvPr>
            <p:ph type="dt" sz="half" idx="10"/>
          </p:nvPr>
        </p:nvSpPr>
        <p:spPr/>
        <p:txBody>
          <a:bodyPr/>
          <a:lstStyle/>
          <a:p>
            <a:fld id="{A88910BD-4BFD-4638-9521-478E0718B4AC}" type="datetimeFigureOut">
              <a:rPr lang="en-GB" smtClean="0"/>
              <a:t>28/09/2022</a:t>
            </a:fld>
            <a:endParaRPr lang="en-GB"/>
          </a:p>
        </p:txBody>
      </p:sp>
      <p:sp>
        <p:nvSpPr>
          <p:cNvPr id="8" name="Footer Placeholder 7">
            <a:extLst>
              <a:ext uri="{FF2B5EF4-FFF2-40B4-BE49-F238E27FC236}">
                <a16:creationId xmlns:a16="http://schemas.microsoft.com/office/drawing/2014/main" id="{23B596BD-0CBE-4536-9E38-CE464433FF3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A1EB422-8081-4FBD-B85C-5F61676DB21F}"/>
              </a:ext>
            </a:extLst>
          </p:cNvPr>
          <p:cNvSpPr>
            <a:spLocks noGrp="1"/>
          </p:cNvSpPr>
          <p:nvPr>
            <p:ph type="sldNum" sz="quarter" idx="12"/>
          </p:nvPr>
        </p:nvSpPr>
        <p:spPr/>
        <p:txBody>
          <a:bodyPr/>
          <a:lstStyle/>
          <a:p>
            <a:fld id="{83006E3E-642F-4E37-93DC-F1CCCD62F836}" type="slidenum">
              <a:rPr lang="en-GB" smtClean="0"/>
              <a:t>‹#›</a:t>
            </a:fld>
            <a:endParaRPr lang="en-GB"/>
          </a:p>
        </p:txBody>
      </p:sp>
    </p:spTree>
    <p:extLst>
      <p:ext uri="{BB962C8B-B14F-4D97-AF65-F5344CB8AC3E}">
        <p14:creationId xmlns:p14="http://schemas.microsoft.com/office/powerpoint/2010/main" val="641848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2B324-76CA-4978-B44E-04304D67277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3F69AF1-98A3-47CC-A4D5-62DCA51EF463}"/>
              </a:ext>
            </a:extLst>
          </p:cNvPr>
          <p:cNvSpPr>
            <a:spLocks noGrp="1"/>
          </p:cNvSpPr>
          <p:nvPr>
            <p:ph type="dt" sz="half" idx="10"/>
          </p:nvPr>
        </p:nvSpPr>
        <p:spPr/>
        <p:txBody>
          <a:bodyPr/>
          <a:lstStyle/>
          <a:p>
            <a:fld id="{A88910BD-4BFD-4638-9521-478E0718B4AC}" type="datetimeFigureOut">
              <a:rPr lang="en-GB" smtClean="0"/>
              <a:t>28/09/2022</a:t>
            </a:fld>
            <a:endParaRPr lang="en-GB"/>
          </a:p>
        </p:txBody>
      </p:sp>
      <p:sp>
        <p:nvSpPr>
          <p:cNvPr id="4" name="Footer Placeholder 3">
            <a:extLst>
              <a:ext uri="{FF2B5EF4-FFF2-40B4-BE49-F238E27FC236}">
                <a16:creationId xmlns:a16="http://schemas.microsoft.com/office/drawing/2014/main" id="{9DEB55C6-4D83-4630-B574-DEC0940F7FD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DDE304F-A8F7-4E08-BA0B-79F6BDA33159}"/>
              </a:ext>
            </a:extLst>
          </p:cNvPr>
          <p:cNvSpPr>
            <a:spLocks noGrp="1"/>
          </p:cNvSpPr>
          <p:nvPr>
            <p:ph type="sldNum" sz="quarter" idx="12"/>
          </p:nvPr>
        </p:nvSpPr>
        <p:spPr/>
        <p:txBody>
          <a:bodyPr/>
          <a:lstStyle/>
          <a:p>
            <a:fld id="{83006E3E-642F-4E37-93DC-F1CCCD62F836}" type="slidenum">
              <a:rPr lang="en-GB" smtClean="0"/>
              <a:t>‹#›</a:t>
            </a:fld>
            <a:endParaRPr lang="en-GB"/>
          </a:p>
        </p:txBody>
      </p:sp>
    </p:spTree>
    <p:extLst>
      <p:ext uri="{BB962C8B-B14F-4D97-AF65-F5344CB8AC3E}">
        <p14:creationId xmlns:p14="http://schemas.microsoft.com/office/powerpoint/2010/main" val="839612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45CB4A-0B3E-46DE-BED7-E3F637F35E60}"/>
              </a:ext>
            </a:extLst>
          </p:cNvPr>
          <p:cNvSpPr>
            <a:spLocks noGrp="1"/>
          </p:cNvSpPr>
          <p:nvPr>
            <p:ph type="dt" sz="half" idx="10"/>
          </p:nvPr>
        </p:nvSpPr>
        <p:spPr/>
        <p:txBody>
          <a:bodyPr/>
          <a:lstStyle/>
          <a:p>
            <a:fld id="{A88910BD-4BFD-4638-9521-478E0718B4AC}" type="datetimeFigureOut">
              <a:rPr lang="en-GB" smtClean="0"/>
              <a:t>28/09/2022</a:t>
            </a:fld>
            <a:endParaRPr lang="en-GB"/>
          </a:p>
        </p:txBody>
      </p:sp>
      <p:sp>
        <p:nvSpPr>
          <p:cNvPr id="3" name="Footer Placeholder 2">
            <a:extLst>
              <a:ext uri="{FF2B5EF4-FFF2-40B4-BE49-F238E27FC236}">
                <a16:creationId xmlns:a16="http://schemas.microsoft.com/office/drawing/2014/main" id="{CB2B8807-91B5-4C2E-8825-A2B5D3A6020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3EAB047-B60C-46B5-AAA2-BAB29197AD26}"/>
              </a:ext>
            </a:extLst>
          </p:cNvPr>
          <p:cNvSpPr>
            <a:spLocks noGrp="1"/>
          </p:cNvSpPr>
          <p:nvPr>
            <p:ph type="sldNum" sz="quarter" idx="12"/>
          </p:nvPr>
        </p:nvSpPr>
        <p:spPr/>
        <p:txBody>
          <a:bodyPr/>
          <a:lstStyle/>
          <a:p>
            <a:fld id="{83006E3E-642F-4E37-93DC-F1CCCD62F836}" type="slidenum">
              <a:rPr lang="en-GB" smtClean="0"/>
              <a:t>‹#›</a:t>
            </a:fld>
            <a:endParaRPr lang="en-GB"/>
          </a:p>
        </p:txBody>
      </p:sp>
    </p:spTree>
    <p:extLst>
      <p:ext uri="{BB962C8B-B14F-4D97-AF65-F5344CB8AC3E}">
        <p14:creationId xmlns:p14="http://schemas.microsoft.com/office/powerpoint/2010/main" val="4096323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85F60-0E29-46E6-8EB2-FA386FA6F8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F951C6-AA5F-49E7-AF87-2515B2FACC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D7E0131-98DD-4E55-A8EE-9CC50E281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E82DE0-20E3-4B1B-B954-FA4D4CEA4BA4}"/>
              </a:ext>
            </a:extLst>
          </p:cNvPr>
          <p:cNvSpPr>
            <a:spLocks noGrp="1"/>
          </p:cNvSpPr>
          <p:nvPr>
            <p:ph type="dt" sz="half" idx="10"/>
          </p:nvPr>
        </p:nvSpPr>
        <p:spPr/>
        <p:txBody>
          <a:bodyPr/>
          <a:lstStyle/>
          <a:p>
            <a:fld id="{A88910BD-4BFD-4638-9521-478E0718B4AC}" type="datetimeFigureOut">
              <a:rPr lang="en-GB" smtClean="0"/>
              <a:t>28/09/2022</a:t>
            </a:fld>
            <a:endParaRPr lang="en-GB"/>
          </a:p>
        </p:txBody>
      </p:sp>
      <p:sp>
        <p:nvSpPr>
          <p:cNvPr id="6" name="Footer Placeholder 5">
            <a:extLst>
              <a:ext uri="{FF2B5EF4-FFF2-40B4-BE49-F238E27FC236}">
                <a16:creationId xmlns:a16="http://schemas.microsoft.com/office/drawing/2014/main" id="{848A0529-032B-42EA-AC5D-1850E5D14B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6880BF-2CF7-4779-8052-45F185DA0CB5}"/>
              </a:ext>
            </a:extLst>
          </p:cNvPr>
          <p:cNvSpPr>
            <a:spLocks noGrp="1"/>
          </p:cNvSpPr>
          <p:nvPr>
            <p:ph type="sldNum" sz="quarter" idx="12"/>
          </p:nvPr>
        </p:nvSpPr>
        <p:spPr/>
        <p:txBody>
          <a:bodyPr/>
          <a:lstStyle/>
          <a:p>
            <a:fld id="{83006E3E-642F-4E37-93DC-F1CCCD62F836}" type="slidenum">
              <a:rPr lang="en-GB" smtClean="0"/>
              <a:t>‹#›</a:t>
            </a:fld>
            <a:endParaRPr lang="en-GB"/>
          </a:p>
        </p:txBody>
      </p:sp>
    </p:spTree>
    <p:extLst>
      <p:ext uri="{BB962C8B-B14F-4D97-AF65-F5344CB8AC3E}">
        <p14:creationId xmlns:p14="http://schemas.microsoft.com/office/powerpoint/2010/main" val="3039749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1843F-4C7F-46ED-B238-82B2821028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863DE0E-64AF-497D-88A7-B78066B5C1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6CB7E8F-21CD-4A7F-819D-25CA7D13EE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A2F1AE-4439-4D8E-A21D-995278054B24}"/>
              </a:ext>
            </a:extLst>
          </p:cNvPr>
          <p:cNvSpPr>
            <a:spLocks noGrp="1"/>
          </p:cNvSpPr>
          <p:nvPr>
            <p:ph type="dt" sz="half" idx="10"/>
          </p:nvPr>
        </p:nvSpPr>
        <p:spPr/>
        <p:txBody>
          <a:bodyPr/>
          <a:lstStyle/>
          <a:p>
            <a:fld id="{A88910BD-4BFD-4638-9521-478E0718B4AC}" type="datetimeFigureOut">
              <a:rPr lang="en-GB" smtClean="0"/>
              <a:t>28/09/2022</a:t>
            </a:fld>
            <a:endParaRPr lang="en-GB"/>
          </a:p>
        </p:txBody>
      </p:sp>
      <p:sp>
        <p:nvSpPr>
          <p:cNvPr id="6" name="Footer Placeholder 5">
            <a:extLst>
              <a:ext uri="{FF2B5EF4-FFF2-40B4-BE49-F238E27FC236}">
                <a16:creationId xmlns:a16="http://schemas.microsoft.com/office/drawing/2014/main" id="{2C93A950-374D-4826-90E7-20ED7889A4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BD39EE-5174-42A2-B9DC-206CAE67364D}"/>
              </a:ext>
            </a:extLst>
          </p:cNvPr>
          <p:cNvSpPr>
            <a:spLocks noGrp="1"/>
          </p:cNvSpPr>
          <p:nvPr>
            <p:ph type="sldNum" sz="quarter" idx="12"/>
          </p:nvPr>
        </p:nvSpPr>
        <p:spPr/>
        <p:txBody>
          <a:bodyPr/>
          <a:lstStyle/>
          <a:p>
            <a:fld id="{83006E3E-642F-4E37-93DC-F1CCCD62F836}" type="slidenum">
              <a:rPr lang="en-GB" smtClean="0"/>
              <a:t>‹#›</a:t>
            </a:fld>
            <a:endParaRPr lang="en-GB"/>
          </a:p>
        </p:txBody>
      </p:sp>
    </p:spTree>
    <p:extLst>
      <p:ext uri="{BB962C8B-B14F-4D97-AF65-F5344CB8AC3E}">
        <p14:creationId xmlns:p14="http://schemas.microsoft.com/office/powerpoint/2010/main" val="1408248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CE01B8-D49B-4330-B5F3-582529AE91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C323D5-E261-40A2-B0B7-E1F1CCF3C3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E4E784-15B5-4B41-BB85-A0A8EA5EBA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8910BD-4BFD-4638-9521-478E0718B4AC}" type="datetimeFigureOut">
              <a:rPr lang="en-GB" smtClean="0"/>
              <a:t>28/09/2022</a:t>
            </a:fld>
            <a:endParaRPr lang="en-GB"/>
          </a:p>
        </p:txBody>
      </p:sp>
      <p:sp>
        <p:nvSpPr>
          <p:cNvPr id="5" name="Footer Placeholder 4">
            <a:extLst>
              <a:ext uri="{FF2B5EF4-FFF2-40B4-BE49-F238E27FC236}">
                <a16:creationId xmlns:a16="http://schemas.microsoft.com/office/drawing/2014/main" id="{4AEC5CA0-0E5C-46FB-BF45-216735A57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0C7DC86-A1E8-4F93-9444-BAB3201A23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006E3E-642F-4E37-93DC-F1CCCD62F836}" type="slidenum">
              <a:rPr lang="en-GB" smtClean="0"/>
              <a:t>‹#›</a:t>
            </a:fld>
            <a:endParaRPr lang="en-GB"/>
          </a:p>
        </p:txBody>
      </p:sp>
    </p:spTree>
    <p:extLst>
      <p:ext uri="{BB962C8B-B14F-4D97-AF65-F5344CB8AC3E}">
        <p14:creationId xmlns:p14="http://schemas.microsoft.com/office/powerpoint/2010/main" val="1672444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6175"/>
        </a:solidFill>
        <a:effectLst/>
      </p:bgPr>
    </p:bg>
    <p:spTree>
      <p:nvGrpSpPr>
        <p:cNvPr id="1" name=""/>
        <p:cNvGrpSpPr/>
        <p:nvPr/>
      </p:nvGrpSpPr>
      <p:grpSpPr>
        <a:xfrm>
          <a:off x="0" y="0"/>
          <a:ext cx="0" cy="0"/>
          <a:chOff x="0" y="0"/>
          <a:chExt cx="0" cy="0"/>
        </a:xfrm>
      </p:grpSpPr>
      <p:sp>
        <p:nvSpPr>
          <p:cNvPr id="123" name="Shape 123"/>
          <p:cNvSpPr/>
          <p:nvPr/>
        </p:nvSpPr>
        <p:spPr>
          <a:xfrm>
            <a:off x="385321" y="110945"/>
            <a:ext cx="11421358" cy="680186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r>
              <a:rPr lang="en-GB" sz="3600" b="1" dirty="0">
                <a:solidFill>
                  <a:schemeClr val="bg1"/>
                </a:solidFill>
                <a:latin typeface="Arial" panose="020B0604020202020204" pitchFamily="34" charset="0"/>
                <a:cs typeface="Arial" panose="020B0604020202020204" pitchFamily="34" charset="0"/>
              </a:rPr>
              <a:t>PowerPoint template to accompany the Rainbow Laces 2020 activity pack for:</a:t>
            </a:r>
          </a:p>
          <a:p>
            <a:endParaRPr lang="en-GB" sz="20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Key Stage 2– England and Wales</a:t>
            </a:r>
          </a:p>
          <a:p>
            <a:pPr marL="342900" indent="-3429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P4 to P7 – Scotland</a:t>
            </a:r>
          </a:p>
          <a:p>
            <a:endParaRPr lang="en-US" sz="20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We know that good teaching is tailored to meet the needs of the children or young people in each individual class. </a:t>
            </a:r>
            <a:r>
              <a:rPr lang="en-US" sz="1400" dirty="0">
                <a:solidFill>
                  <a:schemeClr val="bg1"/>
                </a:solidFill>
                <a:latin typeface="Arial" panose="020B0604020202020204" pitchFamily="34" charset="0"/>
                <a:cs typeface="Arial" panose="020B0604020202020204" pitchFamily="34" charset="0"/>
              </a:rPr>
              <a:t>That’s why we’ve created this editable PowerPoint template – feel free to adapt it to suit your teaching context or to add your school or college slide template to the background.</a:t>
            </a:r>
          </a:p>
          <a:p>
            <a:endParaRPr lang="en-US" sz="2000" dirty="0">
              <a:solidFill>
                <a:schemeClr val="bg1"/>
              </a:solidFill>
              <a:latin typeface="Arial" panose="020B0604020202020204" pitchFamily="34" charset="0"/>
              <a:cs typeface="Arial" panose="020B0604020202020204" pitchFamily="34" charset="0"/>
            </a:endParaRPr>
          </a:p>
          <a:p>
            <a:r>
              <a:rPr lang="en-US" sz="1400" b="1" dirty="0">
                <a:solidFill>
                  <a:schemeClr val="bg1"/>
                </a:solidFill>
                <a:latin typeface="Arial" panose="020B0604020202020204" pitchFamily="34" charset="0"/>
                <a:cs typeface="Arial" panose="020B0604020202020204" pitchFamily="34" charset="0"/>
              </a:rPr>
              <a:t>Who are Stonewall?</a:t>
            </a:r>
          </a:p>
          <a:p>
            <a:r>
              <a:rPr lang="en-GB" sz="1400" dirty="0">
                <a:solidFill>
                  <a:schemeClr val="bg1"/>
                </a:solidFill>
                <a:latin typeface="Arial" panose="020B0604020202020204" pitchFamily="34" charset="0"/>
                <a:cs typeface="Arial" panose="020B0604020202020204" pitchFamily="34" charset="0"/>
              </a:rPr>
              <a:t>This resource is produced by Stonewall, a UK-based charity that stands for the freedom, equity and potential of all lesbian, gay, bi, trans, queer, questioning and ace (LGBTQ+) people. At Stonewall, we imagine a world where LGBTQ+ people everywhere can live our lives to the full. Founded in London in 1989, we now work in each nation of the UK and have established partnerships across the globe. Over the last three decades, we have created transformative change in the lives of LGBTQ+ people in the UK, helping win equal rights around marriage, having children and inclusive education.</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Our campaigns drive positive change for our communities, and our sustained change and empowerment programmes ensure that LGBTQ+ people can thrive throughout our lives. We make sure that the world hears and learns from our communities, and our work is grounded in evidence and expertise.</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Stonewall is proud to provide information, support and guidance on LGBTQ+ inclusion; working towards a world where we’re all free to be. This does not constitute legal advice, and is not intended to be a substitute for legal counsel on any subject matter. To find out more about our work, visit us at www.stonewall.org.uk.   </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Registered Charity No 1101255 (England and Wales) and SC039681 (Scotland)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41AE999-C518-4E13-BCD5-A56E9AEF5A90}"/>
              </a:ext>
            </a:extLst>
          </p:cNvPr>
          <p:cNvSpPr txBox="1">
            <a:spLocks/>
          </p:cNvSpPr>
          <p:nvPr/>
        </p:nvSpPr>
        <p:spPr>
          <a:xfrm>
            <a:off x="729686" y="743856"/>
            <a:ext cx="10515600" cy="607390"/>
          </a:xfrm>
        </p:spPr>
        <p:txBody>
          <a:bodyPr/>
          <a:lstStyle>
            <a:lvl1pPr algn="l" defTabSz="914377" rtl="0" eaLnBrk="1" latinLnBrk="0" hangingPunct="1">
              <a:lnSpc>
                <a:spcPct val="90000"/>
              </a:lnSpc>
              <a:spcBef>
                <a:spcPct val="0"/>
              </a:spcBef>
              <a:buNone/>
              <a:defRPr sz="48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pPr algn="ctr"/>
            <a:r>
              <a:rPr lang="en-GB" sz="3600" dirty="0">
                <a:solidFill>
                  <a:schemeClr val="tx1"/>
                </a:solidFill>
              </a:rPr>
              <a:t>What can you do?</a:t>
            </a:r>
          </a:p>
        </p:txBody>
      </p:sp>
      <p:sp>
        <p:nvSpPr>
          <p:cNvPr id="3" name="Rectangle 2">
            <a:extLst>
              <a:ext uri="{FF2B5EF4-FFF2-40B4-BE49-F238E27FC236}">
                <a16:creationId xmlns:a16="http://schemas.microsoft.com/office/drawing/2014/main" id="{2B494028-1379-4404-99BB-F333A39702CE}"/>
              </a:ext>
            </a:extLst>
          </p:cNvPr>
          <p:cNvSpPr/>
          <p:nvPr/>
        </p:nvSpPr>
        <p:spPr>
          <a:xfrm>
            <a:off x="4133897" y="1505482"/>
            <a:ext cx="7603654" cy="3077766"/>
          </a:xfrm>
          <a:prstGeom prst="rect">
            <a:avLst/>
          </a:prstGeom>
        </p:spPr>
        <p:txBody>
          <a:bodyPr wrap="square">
            <a:spAutoFit/>
          </a:bodyPr>
          <a:lstStyle/>
          <a:p>
            <a:pPr marL="342900" indent="-342900">
              <a:lnSpc>
                <a:spcPct val="150000"/>
              </a:lnSpc>
              <a:buFont typeface="Arial" panose="020B0604020202020204" pitchFamily="34" charset="0"/>
              <a:buChar char="•"/>
              <a:defRPr/>
            </a:pPr>
            <a:r>
              <a:rPr lang="en-US" sz="2400" dirty="0">
                <a:latin typeface="Arial"/>
                <a:cs typeface="Arial"/>
              </a:rPr>
              <a:t>Speak out when you see people being treated unfairly or if they are being bullied</a:t>
            </a:r>
          </a:p>
          <a:p>
            <a:pPr marL="342900" indent="-342900">
              <a:lnSpc>
                <a:spcPct val="150000"/>
              </a:lnSpc>
              <a:buFont typeface="Arial" panose="020B0604020202020204" pitchFamily="34" charset="0"/>
              <a:buChar char="•"/>
              <a:defRPr/>
            </a:pPr>
            <a:r>
              <a:rPr lang="en-US" sz="2400" dirty="0">
                <a:latin typeface="Arial"/>
                <a:cs typeface="Arial"/>
              </a:rPr>
              <a:t>Celebrate people’s differences</a:t>
            </a:r>
          </a:p>
          <a:p>
            <a:pPr marL="285750" indent="-285750">
              <a:lnSpc>
                <a:spcPct val="150000"/>
              </a:lnSpc>
              <a:buFont typeface="Arial" panose="020B0604020202020204" pitchFamily="34" charset="0"/>
              <a:buChar char="•"/>
              <a:defRPr/>
            </a:pPr>
            <a:r>
              <a:rPr lang="en-US" sz="2400" dirty="0">
                <a:latin typeface="Arial"/>
                <a:cs typeface="Arial"/>
              </a:rPr>
              <a:t>Do your best to make sure other people feel welcome and included</a:t>
            </a:r>
          </a:p>
          <a:p>
            <a:pPr marL="457200" indent="-457200" algn="ctr">
              <a:defRPr/>
            </a:pPr>
            <a:endParaRPr lang="en-GB" sz="1400" dirty="0">
              <a:solidFill>
                <a:sysClr val="windowText" lastClr="000000"/>
              </a:solidFill>
              <a:latin typeface="Arial Nova Light" panose="020B0304020202020204" pitchFamily="34" charset="0"/>
              <a:cs typeface="Arial" panose="020B0604020202020204" pitchFamily="34" charset="0"/>
            </a:endParaRPr>
          </a:p>
        </p:txBody>
      </p:sp>
      <p:pic>
        <p:nvPicPr>
          <p:cNvPr id="7" name="Picture 6" descr="Premier League clubs support Rainbow Laces">
            <a:extLst>
              <a:ext uri="{FF2B5EF4-FFF2-40B4-BE49-F238E27FC236}">
                <a16:creationId xmlns:a16="http://schemas.microsoft.com/office/drawing/2014/main" id="{9C909C96-21AE-496B-84F3-CCE0C0BE53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29686" y="1672665"/>
            <a:ext cx="3404211" cy="351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4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tanding next to a person&#10;&#10;Description automatically generated">
            <a:extLst>
              <a:ext uri="{FF2B5EF4-FFF2-40B4-BE49-F238E27FC236}">
                <a16:creationId xmlns:a16="http://schemas.microsoft.com/office/drawing/2014/main" id="{98438486-C702-4DEC-BE15-160CC251F57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0"/>
            <a:ext cx="12191999" cy="6858000"/>
          </a:xfrm>
          <a:prstGeom prst="rect">
            <a:avLst/>
          </a:prstGeom>
        </p:spPr>
      </p:pic>
      <p:sp>
        <p:nvSpPr>
          <p:cNvPr id="5" name="TextBox 4">
            <a:extLst>
              <a:ext uri="{FF2B5EF4-FFF2-40B4-BE49-F238E27FC236}">
                <a16:creationId xmlns:a16="http://schemas.microsoft.com/office/drawing/2014/main" id="{BA961385-67A3-4F66-8E53-502EE48356C1}"/>
              </a:ext>
            </a:extLst>
          </p:cNvPr>
          <p:cNvSpPr txBox="1"/>
          <p:nvPr/>
        </p:nvSpPr>
        <p:spPr>
          <a:xfrm>
            <a:off x="0" y="372484"/>
            <a:ext cx="12191999" cy="1569660"/>
          </a:xfrm>
          <a:prstGeom prst="rect">
            <a:avLst/>
          </a:prstGeom>
          <a:solidFill>
            <a:srgbClr val="74CA17"/>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b="1" cap="all" dirty="0">
                <a:solidFill>
                  <a:schemeClr val="bg1"/>
                </a:solidFill>
                <a:latin typeface="Arial" panose="020B0604020202020204" pitchFamily="34" charset="0"/>
                <a:cs typeface="Arial" panose="020B0604020202020204" pitchFamily="34" charset="0"/>
              </a:rPr>
              <a:t>How will you make people feel welcome and included?</a:t>
            </a:r>
          </a:p>
        </p:txBody>
      </p:sp>
    </p:spTree>
    <p:extLst>
      <p:ext uri="{BB962C8B-B14F-4D97-AF65-F5344CB8AC3E}">
        <p14:creationId xmlns:p14="http://schemas.microsoft.com/office/powerpoint/2010/main" val="2442775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FD4325-BF6D-4A2D-B9C7-10CFC12E540F}"/>
              </a:ext>
            </a:extLst>
          </p:cNvPr>
          <p:cNvSpPr txBox="1"/>
          <p:nvPr/>
        </p:nvSpPr>
        <p:spPr>
          <a:xfrm>
            <a:off x="0" y="3139154"/>
            <a:ext cx="12191999" cy="830997"/>
          </a:xfrm>
          <a:prstGeom prst="rect">
            <a:avLst/>
          </a:prstGeom>
          <a:solidFill>
            <a:srgbClr val="74CA17"/>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all" spc="0" normalizeH="0" baseline="0" noProof="0" dirty="0">
                <a:ln>
                  <a:noFill/>
                </a:ln>
                <a:solidFill>
                  <a:schemeClr val="bg1"/>
                </a:solidFill>
                <a:effectLst/>
                <a:uLnTx/>
                <a:uFillTx/>
                <a:latin typeface="Arial" panose="020B0604020202020204" pitchFamily="34" charset="0"/>
                <a:cs typeface="Arial" panose="020B0604020202020204" pitchFamily="34" charset="0"/>
              </a:rPr>
              <a:t>Making sport everyone’s game</a:t>
            </a:r>
          </a:p>
        </p:txBody>
      </p:sp>
      <p:sp>
        <p:nvSpPr>
          <p:cNvPr id="9" name="TextBox 8">
            <a:extLst>
              <a:ext uri="{FF2B5EF4-FFF2-40B4-BE49-F238E27FC236}">
                <a16:creationId xmlns:a16="http://schemas.microsoft.com/office/drawing/2014/main" id="{3FECC0A0-91A4-4879-88B9-2E90C304D573}"/>
              </a:ext>
            </a:extLst>
          </p:cNvPr>
          <p:cNvSpPr txBox="1"/>
          <p:nvPr/>
        </p:nvSpPr>
        <p:spPr>
          <a:xfrm>
            <a:off x="139959" y="5392557"/>
            <a:ext cx="3737559" cy="584775"/>
          </a:xfrm>
          <a:prstGeom prst="rect">
            <a:avLst/>
          </a:prstGeom>
          <a:solidFill>
            <a:srgbClr val="74CA17"/>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all" spc="0" normalizeH="0" baseline="0" noProof="0" dirty="0">
                <a:ln>
                  <a:noFill/>
                </a:ln>
                <a:solidFill>
                  <a:schemeClr val="bg1"/>
                </a:solidFill>
                <a:effectLst/>
                <a:uLnTx/>
                <a:uFillTx/>
                <a:latin typeface="Arial" panose="020B0604020202020204" pitchFamily="34" charset="0"/>
                <a:cs typeface="Arial" panose="020B0604020202020204" pitchFamily="34" charset="0"/>
              </a:rPr>
              <a:t>England &amp; </a:t>
            </a:r>
            <a:r>
              <a:rPr kumimoji="0" lang="en-GB" sz="1600" b="1" i="0" u="none" strike="noStrike" kern="1200" cap="all" spc="0" normalizeH="0" baseline="0" noProof="0" dirty="0" err="1">
                <a:ln>
                  <a:noFill/>
                </a:ln>
                <a:solidFill>
                  <a:schemeClr val="bg1"/>
                </a:solidFill>
                <a:effectLst/>
                <a:uLnTx/>
                <a:uFillTx/>
                <a:latin typeface="Arial" panose="020B0604020202020204" pitchFamily="34" charset="0"/>
                <a:cs typeface="Arial" panose="020B0604020202020204" pitchFamily="34" charset="0"/>
              </a:rPr>
              <a:t>WaleS</a:t>
            </a:r>
            <a:r>
              <a:rPr kumimoji="0" lang="en-GB" sz="1600" b="1" i="0" u="none" strike="noStrike" kern="1200" cap="all" spc="0" normalizeH="0" baseline="0" noProof="0" dirty="0">
                <a:ln>
                  <a:noFill/>
                </a:ln>
                <a:solidFill>
                  <a:schemeClr val="bg1"/>
                </a:solidFill>
                <a:effectLst/>
                <a:uLnTx/>
                <a:uFillTx/>
                <a:latin typeface="Arial" panose="020B0604020202020204" pitchFamily="34" charset="0"/>
                <a:cs typeface="Arial" panose="020B0604020202020204" pitchFamily="34" charset="0"/>
              </a:rPr>
              <a:t>: Key stage 2</a:t>
            </a:r>
          </a:p>
          <a:p>
            <a:pPr marL="0" marR="0" lvl="0" indent="0" defTabSz="914400" rtl="0" eaLnBrk="1" fontAlgn="auto" latinLnBrk="0" hangingPunct="1">
              <a:lnSpc>
                <a:spcPct val="100000"/>
              </a:lnSpc>
              <a:spcBef>
                <a:spcPts val="0"/>
              </a:spcBef>
              <a:spcAft>
                <a:spcPts val="0"/>
              </a:spcAft>
              <a:buClrTx/>
              <a:buSzTx/>
              <a:buFontTx/>
              <a:buNone/>
              <a:tabLst/>
              <a:defRPr/>
            </a:pPr>
            <a:r>
              <a:rPr lang="en-GB" sz="1600" b="1" cap="all" dirty="0">
                <a:solidFill>
                  <a:schemeClr val="bg1"/>
                </a:solidFill>
                <a:latin typeface="Arial" panose="020B0604020202020204" pitchFamily="34" charset="0"/>
                <a:cs typeface="Arial" panose="020B0604020202020204" pitchFamily="34" charset="0"/>
              </a:rPr>
              <a:t>Scotland: P4 to p7</a:t>
            </a:r>
            <a:endParaRPr kumimoji="0" lang="en-GB" sz="1600" b="1" i="0" u="none" strike="noStrike" kern="1200" cap="all"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0426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961385-67A3-4F66-8E53-502EE48356C1}"/>
              </a:ext>
            </a:extLst>
          </p:cNvPr>
          <p:cNvSpPr txBox="1"/>
          <p:nvPr/>
        </p:nvSpPr>
        <p:spPr>
          <a:xfrm>
            <a:off x="0" y="372484"/>
            <a:ext cx="12191999" cy="830997"/>
          </a:xfrm>
          <a:prstGeom prst="rect">
            <a:avLst/>
          </a:prstGeom>
          <a:solidFill>
            <a:srgbClr val="74CA17"/>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b="1" cap="all" dirty="0">
                <a:solidFill>
                  <a:schemeClr val="bg1"/>
                </a:solidFill>
                <a:latin typeface="Arial" panose="020B0604020202020204" pitchFamily="34" charset="0"/>
                <a:cs typeface="Arial" panose="020B0604020202020204" pitchFamily="34" charset="0"/>
              </a:rPr>
              <a:t>What is the rainbow a symbol of?</a:t>
            </a:r>
            <a:endParaRPr kumimoji="0" lang="en-GB" sz="4800" b="1" i="0" u="none" strike="noStrike" kern="1200" cap="all"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7783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aniel Quasar redesigns LGBT Rainbow Flag to be more inclusive">
            <a:extLst>
              <a:ext uri="{FF2B5EF4-FFF2-40B4-BE49-F238E27FC236}">
                <a16:creationId xmlns:a16="http://schemas.microsoft.com/office/drawing/2014/main" id="{92BC23DE-FF6D-4E1A-A376-D6A87FB0A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5995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484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41AE999-C518-4E13-BCD5-A56E9AEF5A90}"/>
              </a:ext>
            </a:extLst>
          </p:cNvPr>
          <p:cNvSpPr txBox="1">
            <a:spLocks/>
          </p:cNvSpPr>
          <p:nvPr/>
        </p:nvSpPr>
        <p:spPr>
          <a:xfrm>
            <a:off x="729686" y="743856"/>
            <a:ext cx="10515600" cy="607390"/>
          </a:xfrm>
        </p:spPr>
        <p:txBody>
          <a:bodyPr/>
          <a:lstStyle>
            <a:lvl1pPr algn="l" defTabSz="914377" rtl="0" eaLnBrk="1" latinLnBrk="0" hangingPunct="1">
              <a:lnSpc>
                <a:spcPct val="90000"/>
              </a:lnSpc>
              <a:spcBef>
                <a:spcPct val="0"/>
              </a:spcBef>
              <a:buNone/>
              <a:defRPr sz="48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pPr algn="ctr"/>
            <a:r>
              <a:rPr lang="en-GB" sz="3600" dirty="0">
                <a:solidFill>
                  <a:schemeClr val="tx1"/>
                </a:solidFill>
              </a:rPr>
              <a:t>The Inclusive Rainbow Flag</a:t>
            </a:r>
          </a:p>
        </p:txBody>
      </p:sp>
      <p:sp>
        <p:nvSpPr>
          <p:cNvPr id="3" name="Rectangle 2">
            <a:extLst>
              <a:ext uri="{FF2B5EF4-FFF2-40B4-BE49-F238E27FC236}">
                <a16:creationId xmlns:a16="http://schemas.microsoft.com/office/drawing/2014/main" id="{2B494028-1379-4404-99BB-F333A39702CE}"/>
              </a:ext>
            </a:extLst>
          </p:cNvPr>
          <p:cNvSpPr/>
          <p:nvPr/>
        </p:nvSpPr>
        <p:spPr>
          <a:xfrm>
            <a:off x="4325956" y="1305341"/>
            <a:ext cx="7799942" cy="2589876"/>
          </a:xfrm>
          <a:prstGeom prst="rect">
            <a:avLst/>
          </a:prstGeom>
        </p:spPr>
        <p:txBody>
          <a:bodyPr wrap="square">
            <a:spAutoFit/>
          </a:bodyPr>
          <a:lstStyle/>
          <a:p>
            <a:pPr marL="457200" indent="-457200" algn="ctr">
              <a:defRPr/>
            </a:pPr>
            <a:endParaRPr lang="en-GB" sz="1600" dirty="0">
              <a:latin typeface="Arial Nova Light" panose="020B0304020202020204" pitchFamily="34" charset="0"/>
              <a:cs typeface="Arial" panose="020B0604020202020204" pitchFamily="34" charset="0"/>
            </a:endParaRPr>
          </a:p>
          <a:p>
            <a:pPr marL="285750" indent="-285750">
              <a:lnSpc>
                <a:spcPct val="150000"/>
              </a:lnSpc>
              <a:buFont typeface="Arial" panose="020B0604020202020204" pitchFamily="34" charset="0"/>
              <a:buChar char="•"/>
              <a:defRPr/>
            </a:pPr>
            <a:r>
              <a:rPr lang="en-US" sz="2000" dirty="0">
                <a:latin typeface="Arial"/>
                <a:cs typeface="Arial"/>
              </a:rPr>
              <a:t>The rainbow flag is a symbol of LGBT pride.</a:t>
            </a:r>
          </a:p>
          <a:p>
            <a:pPr marL="285750" indent="-285750">
              <a:lnSpc>
                <a:spcPct val="150000"/>
              </a:lnSpc>
              <a:buFont typeface="Arial" panose="020B0604020202020204" pitchFamily="34" charset="0"/>
              <a:buChar char="•"/>
              <a:defRPr/>
            </a:pPr>
            <a:r>
              <a:rPr lang="en-US" sz="2000" dirty="0">
                <a:latin typeface="Arial"/>
                <a:cs typeface="Arial"/>
              </a:rPr>
              <a:t>In the LGBT rainbow flag different </a:t>
            </a:r>
            <a:r>
              <a:rPr lang="en-US" sz="2000" dirty="0" err="1">
                <a:latin typeface="Arial"/>
                <a:cs typeface="Arial"/>
              </a:rPr>
              <a:t>colours</a:t>
            </a:r>
            <a:r>
              <a:rPr lang="en-US" sz="2000" dirty="0">
                <a:latin typeface="Arial"/>
                <a:cs typeface="Arial"/>
              </a:rPr>
              <a:t> stand for different parts of an LGBT person’s life.</a:t>
            </a:r>
          </a:p>
          <a:p>
            <a:pPr marL="285750" indent="-285750">
              <a:lnSpc>
                <a:spcPct val="150000"/>
              </a:lnSpc>
              <a:buFont typeface="Arial" panose="020B0604020202020204" pitchFamily="34" charset="0"/>
              <a:buChar char="•"/>
              <a:defRPr/>
            </a:pPr>
            <a:r>
              <a:rPr lang="en-US" sz="2000" dirty="0">
                <a:latin typeface="Arial"/>
                <a:cs typeface="Arial"/>
              </a:rPr>
              <a:t>People have now started using the Inclusive Pride Flag, which has 5 extra stripes.</a:t>
            </a:r>
          </a:p>
        </p:txBody>
      </p:sp>
      <p:pic>
        <p:nvPicPr>
          <p:cNvPr id="3074" name="Picture 2" descr="Daniel Quasar redesigns LGBT Rainbow Flag to be more inclusive">
            <a:extLst>
              <a:ext uri="{FF2B5EF4-FFF2-40B4-BE49-F238E27FC236}">
                <a16:creationId xmlns:a16="http://schemas.microsoft.com/office/drawing/2014/main" id="{92BC23DE-FF6D-4E1A-A376-D6A87FB0A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563" y="1681312"/>
            <a:ext cx="4069393" cy="2290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45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41AE999-C518-4E13-BCD5-A56E9AEF5A90}"/>
              </a:ext>
            </a:extLst>
          </p:cNvPr>
          <p:cNvSpPr txBox="1">
            <a:spLocks/>
          </p:cNvSpPr>
          <p:nvPr/>
        </p:nvSpPr>
        <p:spPr>
          <a:xfrm>
            <a:off x="729686" y="743856"/>
            <a:ext cx="10515600" cy="607390"/>
          </a:xfrm>
        </p:spPr>
        <p:txBody>
          <a:bodyPr/>
          <a:lstStyle>
            <a:lvl1pPr algn="l" defTabSz="914377" rtl="0" eaLnBrk="1" latinLnBrk="0" hangingPunct="1">
              <a:lnSpc>
                <a:spcPct val="90000"/>
              </a:lnSpc>
              <a:spcBef>
                <a:spcPct val="0"/>
              </a:spcBef>
              <a:buNone/>
              <a:defRPr sz="48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pPr algn="ctr"/>
            <a:r>
              <a:rPr lang="en-GB" sz="3600" dirty="0">
                <a:solidFill>
                  <a:schemeClr val="tx1"/>
                </a:solidFill>
              </a:rPr>
              <a:t>The Inclusive Rainbow Flag</a:t>
            </a:r>
          </a:p>
        </p:txBody>
      </p:sp>
      <p:sp>
        <p:nvSpPr>
          <p:cNvPr id="3" name="Rectangle 2">
            <a:extLst>
              <a:ext uri="{FF2B5EF4-FFF2-40B4-BE49-F238E27FC236}">
                <a16:creationId xmlns:a16="http://schemas.microsoft.com/office/drawing/2014/main" id="{2B494028-1379-4404-99BB-F333A39702CE}"/>
              </a:ext>
            </a:extLst>
          </p:cNvPr>
          <p:cNvSpPr/>
          <p:nvPr/>
        </p:nvSpPr>
        <p:spPr>
          <a:xfrm>
            <a:off x="4325956" y="1305341"/>
            <a:ext cx="7799942" cy="2862322"/>
          </a:xfrm>
          <a:prstGeom prst="rect">
            <a:avLst/>
          </a:prstGeom>
        </p:spPr>
        <p:txBody>
          <a:bodyPr wrap="square">
            <a:spAutoFit/>
          </a:bodyPr>
          <a:lstStyle/>
          <a:p>
            <a:pPr marL="457200" indent="-457200" algn="ctr">
              <a:defRPr/>
            </a:pPr>
            <a:endParaRPr lang="en-GB" sz="1600" dirty="0">
              <a:latin typeface="Arial Nova Light" panose="020B0304020202020204" pitchFamily="34" charset="0"/>
              <a:cs typeface="Arial" panose="020B0604020202020204" pitchFamily="34" charset="0"/>
            </a:endParaRPr>
          </a:p>
          <a:p>
            <a:pPr marL="285750" indent="-285750">
              <a:lnSpc>
                <a:spcPct val="150000"/>
              </a:lnSpc>
              <a:buFont typeface="Arial" panose="020B0604020202020204" pitchFamily="34" charset="0"/>
              <a:buChar char="•"/>
              <a:defRPr/>
            </a:pPr>
            <a:r>
              <a:rPr lang="en-US" sz="2000" dirty="0">
                <a:latin typeface="Arial"/>
                <a:cs typeface="Arial"/>
              </a:rPr>
              <a:t>The black and brown stripes remind people that racism is wrong and we should speak out about it.</a:t>
            </a:r>
          </a:p>
          <a:p>
            <a:pPr marL="285750" indent="-285750">
              <a:lnSpc>
                <a:spcPct val="150000"/>
              </a:lnSpc>
              <a:buFont typeface="Arial" panose="020B0604020202020204" pitchFamily="34" charset="0"/>
              <a:buChar char="•"/>
              <a:defRPr/>
            </a:pPr>
            <a:r>
              <a:rPr lang="en-US" sz="2000" dirty="0">
                <a:latin typeface="Arial"/>
                <a:cs typeface="Arial"/>
              </a:rPr>
              <a:t>The blue, pink and white stripes are the </a:t>
            </a:r>
            <a:r>
              <a:rPr lang="en-US" sz="2000" dirty="0" err="1">
                <a:latin typeface="Arial"/>
                <a:cs typeface="Arial"/>
              </a:rPr>
              <a:t>colours</a:t>
            </a:r>
            <a:r>
              <a:rPr lang="en-US" sz="2000" dirty="0">
                <a:latin typeface="Arial"/>
                <a:cs typeface="Arial"/>
              </a:rPr>
              <a:t> of the trans flag and remind people that transphobia is wrong and that we should speak out about it.</a:t>
            </a:r>
          </a:p>
          <a:p>
            <a:pPr marL="457200" indent="-457200" algn="ctr">
              <a:defRPr/>
            </a:pPr>
            <a:endParaRPr lang="en-GB" sz="1400" dirty="0">
              <a:solidFill>
                <a:sysClr val="windowText" lastClr="000000"/>
              </a:solidFill>
              <a:latin typeface="Arial Nova Light" panose="020B0304020202020204" pitchFamily="34" charset="0"/>
              <a:cs typeface="Arial" panose="020B0604020202020204" pitchFamily="34" charset="0"/>
            </a:endParaRPr>
          </a:p>
        </p:txBody>
      </p:sp>
      <p:pic>
        <p:nvPicPr>
          <p:cNvPr id="3074" name="Picture 2" descr="Daniel Quasar redesigns LGBT Rainbow Flag to be more inclusive">
            <a:extLst>
              <a:ext uri="{FF2B5EF4-FFF2-40B4-BE49-F238E27FC236}">
                <a16:creationId xmlns:a16="http://schemas.microsoft.com/office/drawing/2014/main" id="{92BC23DE-FF6D-4E1A-A376-D6A87FB0A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563" y="1681312"/>
            <a:ext cx="4069393" cy="2290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19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41AE999-C518-4E13-BCD5-A56E9AEF5A90}"/>
              </a:ext>
            </a:extLst>
          </p:cNvPr>
          <p:cNvSpPr txBox="1">
            <a:spLocks/>
          </p:cNvSpPr>
          <p:nvPr/>
        </p:nvSpPr>
        <p:spPr>
          <a:xfrm>
            <a:off x="729686" y="743856"/>
            <a:ext cx="10515600" cy="607390"/>
          </a:xfrm>
        </p:spPr>
        <p:txBody>
          <a:bodyPr/>
          <a:lstStyle>
            <a:lvl1pPr algn="l" defTabSz="914377" rtl="0" eaLnBrk="1" latinLnBrk="0" hangingPunct="1">
              <a:lnSpc>
                <a:spcPct val="90000"/>
              </a:lnSpc>
              <a:spcBef>
                <a:spcPct val="0"/>
              </a:spcBef>
              <a:buNone/>
              <a:defRPr sz="48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pPr algn="ctr"/>
            <a:r>
              <a:rPr lang="en-GB" sz="3600" dirty="0">
                <a:solidFill>
                  <a:schemeClr val="tx1"/>
                </a:solidFill>
              </a:rPr>
              <a:t>What are Rainbow Laces for?</a:t>
            </a:r>
          </a:p>
        </p:txBody>
      </p:sp>
      <p:sp>
        <p:nvSpPr>
          <p:cNvPr id="3" name="Rectangle 2">
            <a:extLst>
              <a:ext uri="{FF2B5EF4-FFF2-40B4-BE49-F238E27FC236}">
                <a16:creationId xmlns:a16="http://schemas.microsoft.com/office/drawing/2014/main" id="{2B494028-1379-4404-99BB-F333A39702CE}"/>
              </a:ext>
            </a:extLst>
          </p:cNvPr>
          <p:cNvSpPr/>
          <p:nvPr/>
        </p:nvSpPr>
        <p:spPr>
          <a:xfrm>
            <a:off x="4325956" y="1162682"/>
            <a:ext cx="7799942" cy="3631763"/>
          </a:xfrm>
          <a:prstGeom prst="rect">
            <a:avLst/>
          </a:prstGeom>
        </p:spPr>
        <p:txBody>
          <a:bodyPr wrap="square">
            <a:spAutoFit/>
          </a:bodyPr>
          <a:lstStyle/>
          <a:p>
            <a:pPr marL="457200" indent="-457200" algn="ctr">
              <a:defRPr/>
            </a:pPr>
            <a:endParaRPr lang="en-GB" sz="1600" dirty="0">
              <a:latin typeface="Arial Nova Light" panose="020B0304020202020204" pitchFamily="34" charset="0"/>
              <a:cs typeface="Arial" panose="020B0604020202020204" pitchFamily="34" charset="0"/>
            </a:endParaRPr>
          </a:p>
          <a:p>
            <a:pPr marL="285750" indent="-285750">
              <a:lnSpc>
                <a:spcPct val="200000"/>
              </a:lnSpc>
              <a:buFont typeface="Arial" panose="020B0604020202020204" pitchFamily="34" charset="0"/>
              <a:buChar char="•"/>
              <a:defRPr/>
            </a:pPr>
            <a:r>
              <a:rPr lang="en-US" sz="2000" dirty="0">
                <a:latin typeface="Arial"/>
                <a:cs typeface="Arial"/>
              </a:rPr>
              <a:t>LGBT people are often made to feel unwelcome in sport.</a:t>
            </a:r>
          </a:p>
          <a:p>
            <a:pPr marL="285750" indent="-285750">
              <a:lnSpc>
                <a:spcPct val="200000"/>
              </a:lnSpc>
              <a:buFont typeface="Arial" panose="020B0604020202020204" pitchFamily="34" charset="0"/>
              <a:buChar char="•"/>
              <a:defRPr/>
            </a:pPr>
            <a:r>
              <a:rPr lang="en-US" sz="2000" dirty="0">
                <a:latin typeface="Arial"/>
                <a:cs typeface="Arial"/>
              </a:rPr>
              <a:t>Rainbow Laces aims to make sure that LGBT people can feel safe and welcome when playing or watching sport.</a:t>
            </a:r>
          </a:p>
          <a:p>
            <a:pPr marL="285750" indent="-285750">
              <a:lnSpc>
                <a:spcPct val="200000"/>
              </a:lnSpc>
              <a:buFont typeface="Arial" panose="020B0604020202020204" pitchFamily="34" charset="0"/>
              <a:buChar char="•"/>
              <a:defRPr/>
            </a:pPr>
            <a:r>
              <a:rPr lang="en-US" sz="2000" dirty="0">
                <a:latin typeface="Arial"/>
                <a:cs typeface="Arial"/>
              </a:rPr>
              <a:t>People wear Rainbow Laces and armbands to show that they want to make sport everyone’s game.</a:t>
            </a:r>
          </a:p>
          <a:p>
            <a:pPr marL="457200" indent="-457200" algn="ctr">
              <a:defRPr/>
            </a:pPr>
            <a:endParaRPr lang="en-GB" sz="1400" dirty="0">
              <a:solidFill>
                <a:sysClr val="windowText" lastClr="000000"/>
              </a:solidFill>
              <a:latin typeface="Arial Nova Light" panose="020B0304020202020204" pitchFamily="34" charset="0"/>
              <a:cs typeface="Arial" panose="020B0604020202020204" pitchFamily="34" charset="0"/>
            </a:endParaRPr>
          </a:p>
        </p:txBody>
      </p:sp>
      <p:pic>
        <p:nvPicPr>
          <p:cNvPr id="1034" name="Picture 10" descr="Active East Lothian | Haddington Hockey Club">
            <a:extLst>
              <a:ext uri="{FF2B5EF4-FFF2-40B4-BE49-F238E27FC236}">
                <a16:creationId xmlns:a16="http://schemas.microsoft.com/office/drawing/2014/main" id="{45042CBF-40CA-43AC-B297-0515221C78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881" y="1667736"/>
            <a:ext cx="3926432" cy="2210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95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41AE999-C518-4E13-BCD5-A56E9AEF5A90}"/>
              </a:ext>
            </a:extLst>
          </p:cNvPr>
          <p:cNvSpPr txBox="1">
            <a:spLocks/>
          </p:cNvSpPr>
          <p:nvPr/>
        </p:nvSpPr>
        <p:spPr>
          <a:xfrm>
            <a:off x="729686" y="743856"/>
            <a:ext cx="10515600" cy="607390"/>
          </a:xfrm>
        </p:spPr>
        <p:txBody>
          <a:bodyPr/>
          <a:lstStyle>
            <a:lvl1pPr algn="l" defTabSz="914377" rtl="0" eaLnBrk="1" latinLnBrk="0" hangingPunct="1">
              <a:lnSpc>
                <a:spcPct val="90000"/>
              </a:lnSpc>
              <a:spcBef>
                <a:spcPct val="0"/>
              </a:spcBef>
              <a:buNone/>
              <a:defRPr sz="48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pPr algn="ctr"/>
            <a:r>
              <a:rPr lang="en-GB" sz="3600" dirty="0">
                <a:solidFill>
                  <a:schemeClr val="tx1"/>
                </a:solidFill>
              </a:rPr>
              <a:t>Why is the campaign needed?</a:t>
            </a:r>
          </a:p>
        </p:txBody>
      </p:sp>
      <p:sp>
        <p:nvSpPr>
          <p:cNvPr id="3" name="Rectangle 2">
            <a:extLst>
              <a:ext uri="{FF2B5EF4-FFF2-40B4-BE49-F238E27FC236}">
                <a16:creationId xmlns:a16="http://schemas.microsoft.com/office/drawing/2014/main" id="{2B494028-1379-4404-99BB-F333A39702CE}"/>
              </a:ext>
            </a:extLst>
          </p:cNvPr>
          <p:cNvSpPr/>
          <p:nvPr/>
        </p:nvSpPr>
        <p:spPr>
          <a:xfrm>
            <a:off x="139959" y="1351246"/>
            <a:ext cx="11857990" cy="2431435"/>
          </a:xfrm>
          <a:prstGeom prst="rect">
            <a:avLst/>
          </a:prstGeom>
        </p:spPr>
        <p:txBody>
          <a:bodyPr wrap="square">
            <a:spAutoFit/>
          </a:bodyPr>
          <a:lstStyle/>
          <a:p>
            <a:pPr marL="342900" lvl="0" indent="-342900">
              <a:lnSpc>
                <a:spcPct val="200000"/>
              </a:lnSpc>
              <a:buFont typeface="Arial" panose="020B0604020202020204" pitchFamily="34" charset="0"/>
              <a:buChar char="•"/>
            </a:pPr>
            <a:r>
              <a:rPr lang="en-GB" sz="2000" dirty="0">
                <a:latin typeface="Arial" panose="020B0604020202020204" pitchFamily="34" charset="0"/>
                <a:ea typeface="Arial" panose="020B0604020202020204" pitchFamily="34" charset="0"/>
              </a:rPr>
              <a:t>One in seven LGBT students have been bullied during PE. </a:t>
            </a:r>
          </a:p>
          <a:p>
            <a:pPr marL="342900" lvl="0" indent="-342900">
              <a:lnSpc>
                <a:spcPct val="200000"/>
              </a:lnSpc>
              <a:buFont typeface="Arial" panose="020B0604020202020204" pitchFamily="34" charset="0"/>
              <a:buChar char="•"/>
            </a:pPr>
            <a:r>
              <a:rPr lang="en-GB" sz="2000" dirty="0">
                <a:latin typeface="Arial" panose="020B0604020202020204" pitchFamily="34" charset="0"/>
                <a:ea typeface="Arial" panose="020B0604020202020204" pitchFamily="34" charset="0"/>
              </a:rPr>
              <a:t>64% of trans students say they are not able to play for the sports team they feel comfortable in.</a:t>
            </a:r>
            <a:endParaRPr lang="en-GB" sz="2000" dirty="0">
              <a:latin typeface="Arial" panose="020B0604020202020204" pitchFamily="34" charset="0"/>
              <a:ea typeface="Times New Roman" panose="02020603050405020304" pitchFamily="18" charset="0"/>
            </a:endParaRPr>
          </a:p>
          <a:p>
            <a:pPr marL="342900" indent="-342900">
              <a:lnSpc>
                <a:spcPct val="200000"/>
              </a:lnSpc>
              <a:buFont typeface="Arial" panose="020B0604020202020204" pitchFamily="34" charset="0"/>
              <a:buChar char="•"/>
            </a:pPr>
            <a:r>
              <a:rPr lang="en-GB" sz="2000" dirty="0">
                <a:effectLst/>
                <a:latin typeface="Arial" panose="020B0604020202020204" pitchFamily="34" charset="0"/>
                <a:ea typeface="Arial" panose="020B0604020202020204" pitchFamily="34" charset="0"/>
              </a:rPr>
              <a:t>One in five LGBT young people have experienced discrimination while exercising or at a sport group.</a:t>
            </a:r>
            <a:endParaRPr lang="en-GB" sz="2000" dirty="0">
              <a:latin typeface="Arial" panose="020B0604020202020204" pitchFamily="34" charset="0"/>
              <a:ea typeface="Arial" panose="020B0604020202020204" pitchFamily="34" charset="0"/>
            </a:endParaRPr>
          </a:p>
          <a:p>
            <a:pPr marL="285750" indent="-285750">
              <a:buFont typeface="Arial" panose="020B0604020202020204" pitchFamily="34" charset="0"/>
              <a:buChar char="•"/>
              <a:defRPr/>
            </a:pPr>
            <a:endParaRPr lang="en-US" dirty="0">
              <a:latin typeface="Arial"/>
              <a:cs typeface="Arial"/>
            </a:endParaRPr>
          </a:p>
          <a:p>
            <a:pPr marL="457200" indent="-457200" algn="ctr">
              <a:defRPr/>
            </a:pPr>
            <a:endParaRPr lang="en-GB" sz="1400" dirty="0">
              <a:solidFill>
                <a:sysClr val="windowText" lastClr="000000"/>
              </a:solidFill>
              <a:latin typeface="Arial Nova Light" panose="020B0304020202020204" pitchFamily="34" charset="0"/>
              <a:cs typeface="Arial" panose="020B0604020202020204" pitchFamily="34" charset="0"/>
            </a:endParaRPr>
          </a:p>
        </p:txBody>
      </p:sp>
    </p:spTree>
    <p:extLst>
      <p:ext uri="{BB962C8B-B14F-4D97-AF65-F5344CB8AC3E}">
        <p14:creationId xmlns:p14="http://schemas.microsoft.com/office/powerpoint/2010/main" val="404067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grass, person, outdoor, sport&#10;&#10;Description automatically generated">
            <a:extLst>
              <a:ext uri="{FF2B5EF4-FFF2-40B4-BE49-F238E27FC236}">
                <a16:creationId xmlns:a16="http://schemas.microsoft.com/office/drawing/2014/main" id="{08A43CEA-34E7-4FFD-AD3E-2D1CAF63DF8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0"/>
            <a:ext cx="12191999" cy="6858000"/>
          </a:xfrm>
          <a:prstGeom prst="rect">
            <a:avLst/>
          </a:prstGeom>
        </p:spPr>
      </p:pic>
      <p:sp>
        <p:nvSpPr>
          <p:cNvPr id="5" name="TextBox 4">
            <a:extLst>
              <a:ext uri="{FF2B5EF4-FFF2-40B4-BE49-F238E27FC236}">
                <a16:creationId xmlns:a16="http://schemas.microsoft.com/office/drawing/2014/main" id="{BA961385-67A3-4F66-8E53-502EE48356C1}"/>
              </a:ext>
            </a:extLst>
          </p:cNvPr>
          <p:cNvSpPr txBox="1"/>
          <p:nvPr/>
        </p:nvSpPr>
        <p:spPr>
          <a:xfrm>
            <a:off x="0" y="372484"/>
            <a:ext cx="12191999" cy="1569660"/>
          </a:xfrm>
          <a:prstGeom prst="rect">
            <a:avLst/>
          </a:prstGeom>
          <a:solidFill>
            <a:srgbClr val="74CA17"/>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b="1" cap="all" dirty="0">
                <a:solidFill>
                  <a:schemeClr val="bg1"/>
                </a:solidFill>
                <a:latin typeface="Arial" panose="020B0604020202020204" pitchFamily="34" charset="0"/>
                <a:cs typeface="Arial" panose="020B0604020202020204" pitchFamily="34" charset="0"/>
              </a:rPr>
              <a:t>What is it like to feel unwelcome?</a:t>
            </a:r>
          </a:p>
        </p:txBody>
      </p:sp>
    </p:spTree>
    <p:extLst>
      <p:ext uri="{BB962C8B-B14F-4D97-AF65-F5344CB8AC3E}">
        <p14:creationId xmlns:p14="http://schemas.microsoft.com/office/powerpoint/2010/main" val="425959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1127</Words>
  <Application>Microsoft Office PowerPoint</Application>
  <PresentationFormat>Widescreen</PresentationFormat>
  <Paragraphs>80</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Nova Light</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2020-11-25T18:15:08Z</dcterms:created>
  <dcterms:modified xsi:type="dcterms:W3CDTF">2022-09-28T09:59:09Z</dcterms:modified>
</cp:coreProperties>
</file>