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0"/>
  </p:notesMasterIdLst>
  <p:handoutMasterIdLst>
    <p:handoutMasterId r:id="rId11"/>
  </p:handoutMasterIdLst>
  <p:sldIdLst>
    <p:sldId id="256" r:id="rId2"/>
    <p:sldId id="259" r:id="rId3"/>
    <p:sldId id="263" r:id="rId4"/>
    <p:sldId id="264" r:id="rId5"/>
    <p:sldId id="265" r:id="rId6"/>
    <p:sldId id="260" r:id="rId7"/>
    <p:sldId id="261" r:id="rId8"/>
    <p:sldId id="26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3E8E4-D17B-44DD-94EF-8464A1188A8E}" v="9" dt="2022-09-26T17:13:44.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60" d="100"/>
          <a:sy n="60" d="100"/>
        </p:scale>
        <p:origin x="14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all of these photos have in common? </a:t>
            </a:r>
            <a:r>
              <a:rPr lang="en-US" sz="1200" b="0" i="0" u="none" strike="noStrike" kern="1200" baseline="0" dirty="0">
                <a:solidFill>
                  <a:schemeClr val="tx1"/>
                </a:solidFill>
                <a:latin typeface="+mn-lt"/>
                <a:ea typeface="+mn-ea"/>
                <a:cs typeface="+mn-cs"/>
              </a:rPr>
              <a:t>Discuss that the photos show people who are married or in a relationship with each other.</a:t>
            </a:r>
          </a:p>
          <a:p>
            <a:r>
              <a:rPr lang="en-US" sz="1200" b="0" i="0" u="none" strike="noStrike" kern="1200" baseline="0" dirty="0">
                <a:solidFill>
                  <a:schemeClr val="tx1"/>
                </a:solidFill>
                <a:latin typeface="+mn-lt"/>
                <a:ea typeface="+mn-ea"/>
                <a:cs typeface="+mn-cs"/>
              </a:rPr>
              <a:t>Discuss the different couples (same gender and different gender couples, couples where one person is trans and the other isn’t, couples where both people are trans, couples where neither are trans. Acknowledge that some people prefer not to be in a relationship and that that’s ok too. Discuss the difference between friendships, romantic relationships and the relationship between a child and </a:t>
            </a:r>
            <a:r>
              <a:rPr lang="en-GB" sz="1200" b="0" i="0" u="none" strike="noStrike" kern="1200" baseline="0" dirty="0">
                <a:solidFill>
                  <a:schemeClr val="tx1"/>
                </a:solidFill>
                <a:latin typeface="+mn-lt"/>
                <a:ea typeface="+mn-ea"/>
                <a:cs typeface="+mn-cs"/>
              </a:rPr>
              <a:t>their parent/carer.</a:t>
            </a: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Note: it is important to acknowledge we can’t always tell someone’s gender from looking at them. Both of the people in the top left photo are non-binary. Sam Smith, in the bottom right photo is non-binary.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Different gender couples – the people in the relationships might be straight (heterosexual) or bi</a:t>
            </a:r>
            <a:r>
              <a:rPr lang="en-US" sz="1200" i="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Remember that different gender couples might include someone that is non-binary in a relationship with someone who isn’t.</a:t>
            </a: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14780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Same gender couples – the people in the relationships might be lesbian, gay or bi. They may or may not be trans.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87326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Couples where one person is trans or both people are trans – trans people can be lesbian, gay or bi just like everyone else. In the photos, Matty is trans and dating a cisgender woman in Emmerdale. The couple in the top right photo are both non-binary. Sally in </a:t>
            </a:r>
            <a:r>
              <a:rPr lang="en-US" sz="1200" kern="1200" dirty="0" err="1">
                <a:solidFill>
                  <a:schemeClr val="tx1"/>
                </a:solidFill>
                <a:effectLst/>
                <a:latin typeface="+mn-lt"/>
                <a:ea typeface="+mn-ea"/>
                <a:cs typeface="+mn-cs"/>
              </a:rPr>
              <a:t>Hollyoaks</a:t>
            </a:r>
            <a:r>
              <a:rPr lang="en-US" sz="1200" kern="1200" dirty="0">
                <a:solidFill>
                  <a:schemeClr val="tx1"/>
                </a:solidFill>
                <a:effectLst/>
                <a:latin typeface="+mn-lt"/>
                <a:ea typeface="+mn-ea"/>
                <a:cs typeface="+mn-cs"/>
              </a:rPr>
              <a:t> is trans and married to a cisgender woman. Sam Smith Is non-binary and this photo is of them with their boyfriend.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347086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What does a healthy relationship need?</a:t>
            </a:r>
          </a:p>
          <a:p>
            <a:r>
              <a:rPr lang="en-US" sz="1200" b="0" i="0" u="none" strike="noStrike" kern="1200" baseline="0" dirty="0">
                <a:solidFill>
                  <a:schemeClr val="tx1"/>
                </a:solidFill>
                <a:latin typeface="+mn-lt"/>
                <a:ea typeface="+mn-ea"/>
                <a:cs typeface="+mn-cs"/>
              </a:rPr>
              <a:t>Think. Pair. Share. Scribe the ideas on the board.</a:t>
            </a:r>
          </a:p>
          <a:p>
            <a:r>
              <a:rPr lang="en-US" sz="1200" b="0" i="0" u="none" strike="noStrike" kern="1200" baseline="0" dirty="0">
                <a:solidFill>
                  <a:schemeClr val="tx1"/>
                </a:solidFill>
                <a:latin typeface="+mn-lt"/>
                <a:ea typeface="+mn-ea"/>
                <a:cs typeface="+mn-cs"/>
              </a:rPr>
              <a:t>Discuss the importance of love, respect, having things in</a:t>
            </a:r>
          </a:p>
          <a:p>
            <a:r>
              <a:rPr lang="en-US" sz="1200" b="0" i="0" u="none" strike="noStrike" kern="1200" baseline="0" dirty="0">
                <a:solidFill>
                  <a:schemeClr val="tx1"/>
                </a:solidFill>
                <a:latin typeface="+mn-lt"/>
                <a:ea typeface="+mn-ea"/>
                <a:cs typeface="+mn-cs"/>
              </a:rPr>
              <a:t>common, being caring and considerate and that a healthy</a:t>
            </a:r>
          </a:p>
          <a:p>
            <a:r>
              <a:rPr lang="en-US" sz="1200" b="0" i="0" u="none" strike="noStrike" kern="1200" baseline="0" dirty="0">
                <a:solidFill>
                  <a:schemeClr val="tx1"/>
                </a:solidFill>
                <a:latin typeface="+mn-lt"/>
                <a:ea typeface="+mn-ea"/>
                <a:cs typeface="+mn-cs"/>
              </a:rPr>
              <a:t>relationship is one where both people share those</a:t>
            </a:r>
          </a:p>
          <a:p>
            <a:r>
              <a:rPr lang="en-GB" sz="1200" b="0" i="0" u="none" strike="noStrike" kern="1200" baseline="0" dirty="0">
                <a:solidFill>
                  <a:schemeClr val="tx1"/>
                </a:solidFill>
                <a:latin typeface="+mn-lt"/>
                <a:ea typeface="+mn-ea"/>
                <a:cs typeface="+mn-cs"/>
              </a:rPr>
              <a:t>feelings.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20035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Children create a recipe for a healthy relationship.</a:t>
            </a:r>
          </a:p>
          <a:p>
            <a:r>
              <a:rPr lang="en-GB" sz="1200" b="0" i="0" u="none" strike="noStrike" kern="1200" baseline="0" dirty="0">
                <a:solidFill>
                  <a:schemeClr val="tx1"/>
                </a:solidFill>
                <a:latin typeface="+mn-lt"/>
                <a:ea typeface="+mn-ea"/>
                <a:cs typeface="+mn-cs"/>
              </a:rPr>
              <a:t>For example:</a:t>
            </a:r>
          </a:p>
          <a:p>
            <a:r>
              <a:rPr lang="en-US" sz="1200" b="0" i="0" u="none" strike="noStrike" kern="1200" baseline="0" dirty="0">
                <a:solidFill>
                  <a:schemeClr val="tx1"/>
                </a:solidFill>
                <a:latin typeface="+mn-lt"/>
                <a:ea typeface="+mn-ea"/>
                <a:cs typeface="+mn-cs"/>
              </a:rPr>
              <a:t>1. Start with 2 people and mix with respect.</a:t>
            </a:r>
          </a:p>
          <a:p>
            <a:r>
              <a:rPr lang="en-US" sz="1200" b="0" i="0" u="none" strike="noStrike" kern="1200" baseline="0" dirty="0">
                <a:solidFill>
                  <a:schemeClr val="tx1"/>
                </a:solidFill>
                <a:latin typeface="+mn-lt"/>
                <a:ea typeface="+mn-ea"/>
                <a:cs typeface="+mn-cs"/>
              </a:rPr>
              <a:t>2. Add some shared interests.</a:t>
            </a:r>
          </a:p>
          <a:p>
            <a:r>
              <a:rPr lang="en-US" sz="1200" b="0" i="0" u="none" strike="noStrike" kern="1200" baseline="0" dirty="0">
                <a:solidFill>
                  <a:schemeClr val="tx1"/>
                </a:solidFill>
                <a:latin typeface="+mn-lt"/>
                <a:ea typeface="+mn-ea"/>
                <a:cs typeface="+mn-cs"/>
              </a:rPr>
              <a:t>3. Stir in some consideration.</a:t>
            </a:r>
          </a:p>
          <a:p>
            <a:r>
              <a:rPr lang="en-US" sz="1200" b="0" i="0" u="none" strike="noStrike" kern="1200" baseline="0" dirty="0">
                <a:solidFill>
                  <a:schemeClr val="tx1"/>
                </a:solidFill>
                <a:latin typeface="+mn-lt"/>
                <a:ea typeface="+mn-ea"/>
                <a:cs typeface="+mn-cs"/>
              </a:rPr>
              <a:t>4. Give it time to grow.</a:t>
            </a:r>
          </a:p>
          <a:p>
            <a:r>
              <a:rPr lang="en-GB" sz="1200" b="0" i="0" u="none" strike="noStrike" kern="1200" baseline="0" dirty="0">
                <a:solidFill>
                  <a:schemeClr val="tx1"/>
                </a:solidFill>
                <a:latin typeface="+mn-lt"/>
                <a:ea typeface="+mn-ea"/>
                <a:cs typeface="+mn-cs"/>
              </a:rPr>
              <a:t>5. Sprinkle with love.</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work in pairs or threes to make a poster about families. They should include some key words and phrases that show what family means to them (for example: love, togetherness, care, belonging). Their pictures should show different types of family.</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318552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Children swap their recipe with a partner. They should underline an ingredient they really liked in green and add a suggestion for another ingredient in pink. Share one or two excellent examples with the class.</a:t>
            </a:r>
            <a:r>
              <a:rPr lang="en-GB" sz="1200" kern="1200" dirty="0">
                <a:solidFill>
                  <a:schemeClr val="tx1"/>
                </a:solidFill>
                <a:effectLst/>
                <a:latin typeface="+mn-lt"/>
                <a:ea typeface="+mn-ea"/>
                <a:cs typeface="+mn-cs"/>
              </a:rPr>
              <a:t>  Children work in pairs or threes to make a poster about families. They should include some key words and phrases that show what family means to them (for example: love, togetherness, care, belonging). Their pictures should show different types of family.</a:t>
            </a: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339250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8.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Relationships RSHE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Year 5 and 6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P6 and P7 -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C4A0-5AFD-4FE6-9331-C80792CF46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1361" y="322483"/>
            <a:ext cx="2404705" cy="1692335"/>
          </a:xfrm>
          <a:prstGeom prst="rect">
            <a:avLst/>
          </a:prstGeom>
        </p:spPr>
      </p:pic>
      <p:pic>
        <p:nvPicPr>
          <p:cNvPr id="6" name="Picture 5">
            <a:extLst>
              <a:ext uri="{FF2B5EF4-FFF2-40B4-BE49-F238E27FC236}">
                <a16:creationId xmlns:a16="http://schemas.microsoft.com/office/drawing/2014/main" id="{DA924657-E8E3-4711-A366-68FDAF7030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1453" y="322483"/>
            <a:ext cx="2538503" cy="1692335"/>
          </a:xfrm>
          <a:prstGeom prst="rect">
            <a:avLst/>
          </a:prstGeom>
        </p:spPr>
      </p:pic>
      <p:pic>
        <p:nvPicPr>
          <p:cNvPr id="9" name="Picture 8">
            <a:extLst>
              <a:ext uri="{FF2B5EF4-FFF2-40B4-BE49-F238E27FC236}">
                <a16:creationId xmlns:a16="http://schemas.microsoft.com/office/drawing/2014/main" id="{5A023FC6-08A5-43B4-9C2A-C01AE8F8100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88527" y="4057380"/>
            <a:ext cx="1676316" cy="1605816"/>
          </a:xfrm>
          <a:prstGeom prst="rect">
            <a:avLst/>
          </a:prstGeom>
        </p:spPr>
      </p:pic>
      <p:pic>
        <p:nvPicPr>
          <p:cNvPr id="12" name="Picture 11">
            <a:extLst>
              <a:ext uri="{FF2B5EF4-FFF2-40B4-BE49-F238E27FC236}">
                <a16:creationId xmlns:a16="http://schemas.microsoft.com/office/drawing/2014/main" id="{AFFDF611-55DD-4621-ACD2-05CCDABFE36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01635" y="2069393"/>
            <a:ext cx="1698275" cy="1921554"/>
          </a:xfrm>
          <a:prstGeom prst="rect">
            <a:avLst/>
          </a:prstGeom>
        </p:spPr>
      </p:pic>
      <p:pic>
        <p:nvPicPr>
          <p:cNvPr id="16" name="Picture 15">
            <a:extLst>
              <a:ext uri="{FF2B5EF4-FFF2-40B4-BE49-F238E27FC236}">
                <a16:creationId xmlns:a16="http://schemas.microsoft.com/office/drawing/2014/main" id="{1809DFDD-1D26-47DF-9624-FBCFDDDB7B3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312692" y="2079200"/>
            <a:ext cx="1676316" cy="1934473"/>
          </a:xfrm>
          <a:prstGeom prst="rect">
            <a:avLst/>
          </a:prstGeom>
        </p:spPr>
      </p:pic>
      <p:pic>
        <p:nvPicPr>
          <p:cNvPr id="19" name="Picture 18">
            <a:extLst>
              <a:ext uri="{FF2B5EF4-FFF2-40B4-BE49-F238E27FC236}">
                <a16:creationId xmlns:a16="http://schemas.microsoft.com/office/drawing/2014/main" id="{670F3B77-CE9D-4380-9572-8AFC7C76F53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542246" y="332817"/>
            <a:ext cx="1680451" cy="1682001"/>
          </a:xfrm>
          <a:prstGeom prst="rect">
            <a:avLst/>
          </a:prstGeom>
        </p:spPr>
      </p:pic>
      <p:pic>
        <p:nvPicPr>
          <p:cNvPr id="24" name="Picture 23">
            <a:extLst>
              <a:ext uri="{FF2B5EF4-FFF2-40B4-BE49-F238E27FC236}">
                <a16:creationId xmlns:a16="http://schemas.microsoft.com/office/drawing/2014/main" id="{473DCEC9-6A10-4D09-8015-9E14589893F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66538" y="2079200"/>
            <a:ext cx="1999792" cy="1921554"/>
          </a:xfrm>
          <a:prstGeom prst="rect">
            <a:avLst/>
          </a:prstGeom>
        </p:spPr>
      </p:pic>
      <p:pic>
        <p:nvPicPr>
          <p:cNvPr id="30" name="Picture 29">
            <a:extLst>
              <a:ext uri="{FF2B5EF4-FFF2-40B4-BE49-F238E27FC236}">
                <a16:creationId xmlns:a16="http://schemas.microsoft.com/office/drawing/2014/main" id="{7B8BDFCF-AB8A-45B7-A2A3-10CB901BDCB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28334" r="4499"/>
          <a:stretch/>
        </p:blipFill>
        <p:spPr>
          <a:xfrm>
            <a:off x="276462" y="4057380"/>
            <a:ext cx="1979943" cy="1592897"/>
          </a:xfrm>
          <a:prstGeom prst="rect">
            <a:avLst/>
          </a:prstGeom>
        </p:spPr>
      </p:pic>
      <p:pic>
        <p:nvPicPr>
          <p:cNvPr id="32" name="Picture 31">
            <a:extLst>
              <a:ext uri="{FF2B5EF4-FFF2-40B4-BE49-F238E27FC236}">
                <a16:creationId xmlns:a16="http://schemas.microsoft.com/office/drawing/2014/main" id="{D85B9EB5-2159-4AD5-826E-EF8266B71D96}"/>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5912537" y="2059440"/>
            <a:ext cx="2319548" cy="1954233"/>
          </a:xfrm>
          <a:prstGeom prst="rect">
            <a:avLst/>
          </a:prstGeom>
        </p:spPr>
      </p:pic>
      <p:pic>
        <p:nvPicPr>
          <p:cNvPr id="35" name="Picture 34">
            <a:extLst>
              <a:ext uri="{FF2B5EF4-FFF2-40B4-BE49-F238E27FC236}">
                <a16:creationId xmlns:a16="http://schemas.microsoft.com/office/drawing/2014/main" id="{8EFD65AF-E70D-485B-89AF-AC32BB5523A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312692" y="4072056"/>
            <a:ext cx="2319548" cy="1592897"/>
          </a:xfrm>
          <a:prstGeom prst="rect">
            <a:avLst/>
          </a:prstGeom>
        </p:spPr>
      </p:pic>
      <p:pic>
        <p:nvPicPr>
          <p:cNvPr id="11" name="Picture 10">
            <a:extLst>
              <a:ext uri="{FF2B5EF4-FFF2-40B4-BE49-F238E27FC236}">
                <a16:creationId xmlns:a16="http://schemas.microsoft.com/office/drawing/2014/main" id="{BBB42329-FE4A-407D-935D-CEEA476B4069}"/>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442469" y="4045522"/>
            <a:ext cx="1676316" cy="1645963"/>
          </a:xfrm>
          <a:prstGeom prst="rect">
            <a:avLst/>
          </a:prstGeom>
        </p:spPr>
      </p:pic>
    </p:spTree>
    <p:extLst>
      <p:ext uri="{BB962C8B-B14F-4D97-AF65-F5344CB8AC3E}">
        <p14:creationId xmlns:p14="http://schemas.microsoft.com/office/powerpoint/2010/main" val="339951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924657-E8E3-4711-A366-68FDAF7030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760" y="1860561"/>
            <a:ext cx="2538503" cy="1692335"/>
          </a:xfrm>
          <a:prstGeom prst="rect">
            <a:avLst/>
          </a:prstGeom>
        </p:spPr>
      </p:pic>
      <p:pic>
        <p:nvPicPr>
          <p:cNvPr id="12" name="Picture 11">
            <a:extLst>
              <a:ext uri="{FF2B5EF4-FFF2-40B4-BE49-F238E27FC236}">
                <a16:creationId xmlns:a16="http://schemas.microsoft.com/office/drawing/2014/main" id="{AFFDF611-55DD-4621-ACD2-05CCDABFE36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36112" y="3756611"/>
            <a:ext cx="1698275" cy="1921554"/>
          </a:xfrm>
          <a:prstGeom prst="rect">
            <a:avLst/>
          </a:prstGeom>
        </p:spPr>
      </p:pic>
      <p:pic>
        <p:nvPicPr>
          <p:cNvPr id="19" name="Picture 18">
            <a:extLst>
              <a:ext uri="{FF2B5EF4-FFF2-40B4-BE49-F238E27FC236}">
                <a16:creationId xmlns:a16="http://schemas.microsoft.com/office/drawing/2014/main" id="{670F3B77-CE9D-4380-9572-8AFC7C76F53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53936" y="1870895"/>
            <a:ext cx="1680451" cy="1682001"/>
          </a:xfrm>
          <a:prstGeom prst="rect">
            <a:avLst/>
          </a:prstGeom>
        </p:spPr>
      </p:pic>
      <p:pic>
        <p:nvPicPr>
          <p:cNvPr id="30" name="Picture 29">
            <a:extLst>
              <a:ext uri="{FF2B5EF4-FFF2-40B4-BE49-F238E27FC236}">
                <a16:creationId xmlns:a16="http://schemas.microsoft.com/office/drawing/2014/main" id="{7B8BDFCF-AB8A-45B7-A2A3-10CB901BDCB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8334" r="4499" b="6378"/>
          <a:stretch/>
        </p:blipFill>
        <p:spPr>
          <a:xfrm>
            <a:off x="503760" y="3766136"/>
            <a:ext cx="2538503" cy="1912027"/>
          </a:xfrm>
          <a:prstGeom prst="rect">
            <a:avLst/>
          </a:prstGeom>
        </p:spPr>
      </p:pic>
      <p:pic>
        <p:nvPicPr>
          <p:cNvPr id="32" name="Picture 31">
            <a:extLst>
              <a:ext uri="{FF2B5EF4-FFF2-40B4-BE49-F238E27FC236}">
                <a16:creationId xmlns:a16="http://schemas.microsoft.com/office/drawing/2014/main" id="{D85B9EB5-2159-4AD5-826E-EF8266B71D9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10063" y="1860561"/>
            <a:ext cx="2054308" cy="1730767"/>
          </a:xfrm>
          <a:prstGeom prst="rect">
            <a:avLst/>
          </a:prstGeom>
        </p:spPr>
      </p:pic>
      <p:sp>
        <p:nvSpPr>
          <p:cNvPr id="2" name="TextBox 1">
            <a:extLst>
              <a:ext uri="{FF2B5EF4-FFF2-40B4-BE49-F238E27FC236}">
                <a16:creationId xmlns:a16="http://schemas.microsoft.com/office/drawing/2014/main" id="{DE626095-77AD-4B57-9048-86D40151BA81}"/>
              </a:ext>
            </a:extLst>
          </p:cNvPr>
          <p:cNvSpPr txBox="1"/>
          <p:nvPr/>
        </p:nvSpPr>
        <p:spPr>
          <a:xfrm>
            <a:off x="503760" y="1150070"/>
            <a:ext cx="353577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Different gender couples</a:t>
            </a:r>
            <a:endParaRPr lang="en-GB" sz="24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0AEB34B-F1CB-451B-B15B-679B26B6ED8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110063" y="3766136"/>
            <a:ext cx="2054308" cy="1912027"/>
          </a:xfrm>
          <a:prstGeom prst="rect">
            <a:avLst/>
          </a:prstGeom>
        </p:spPr>
      </p:pic>
    </p:spTree>
    <p:extLst>
      <p:ext uri="{BB962C8B-B14F-4D97-AF65-F5344CB8AC3E}">
        <p14:creationId xmlns:p14="http://schemas.microsoft.com/office/powerpoint/2010/main" val="336184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626095-77AD-4B57-9048-86D40151BA81}"/>
              </a:ext>
            </a:extLst>
          </p:cNvPr>
          <p:cNvSpPr txBox="1"/>
          <p:nvPr/>
        </p:nvSpPr>
        <p:spPr>
          <a:xfrm>
            <a:off x="503760" y="1150070"/>
            <a:ext cx="31822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Same gender couples</a:t>
            </a:r>
            <a:endParaRPr lang="en-GB" sz="24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8908F9D-B7BC-462E-973F-77D47394E5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39174" y="2155375"/>
            <a:ext cx="1676316" cy="1934473"/>
          </a:xfrm>
          <a:prstGeom prst="rect">
            <a:avLst/>
          </a:prstGeom>
        </p:spPr>
      </p:pic>
      <p:pic>
        <p:nvPicPr>
          <p:cNvPr id="14" name="Picture 13">
            <a:extLst>
              <a:ext uri="{FF2B5EF4-FFF2-40B4-BE49-F238E27FC236}">
                <a16:creationId xmlns:a16="http://schemas.microsoft.com/office/drawing/2014/main" id="{FE97D4C8-3031-4EE8-B935-56A06AEFB85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52657" y="2141732"/>
            <a:ext cx="1999792" cy="1921554"/>
          </a:xfrm>
          <a:prstGeom prst="rect">
            <a:avLst/>
          </a:prstGeom>
        </p:spPr>
      </p:pic>
      <p:pic>
        <p:nvPicPr>
          <p:cNvPr id="15" name="Picture 14">
            <a:extLst>
              <a:ext uri="{FF2B5EF4-FFF2-40B4-BE49-F238E27FC236}">
                <a16:creationId xmlns:a16="http://schemas.microsoft.com/office/drawing/2014/main" id="{B23A6354-49A3-410C-ABC1-7414B90A9AA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02215" y="2141732"/>
            <a:ext cx="2836811" cy="1948116"/>
          </a:xfrm>
          <a:prstGeom prst="rect">
            <a:avLst/>
          </a:prstGeom>
        </p:spPr>
      </p:pic>
    </p:spTree>
    <p:extLst>
      <p:ext uri="{BB962C8B-B14F-4D97-AF65-F5344CB8AC3E}">
        <p14:creationId xmlns:p14="http://schemas.microsoft.com/office/powerpoint/2010/main" val="79640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626095-77AD-4B57-9048-86D40151BA81}"/>
              </a:ext>
            </a:extLst>
          </p:cNvPr>
          <p:cNvSpPr txBox="1"/>
          <p:nvPr/>
        </p:nvSpPr>
        <p:spPr>
          <a:xfrm>
            <a:off x="503760" y="1150070"/>
            <a:ext cx="7191557"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Trans people can be </a:t>
            </a:r>
            <a:r>
              <a:rPr lang="en-GB" sz="2000" dirty="0">
                <a:latin typeface="Arial" panose="020B0604020202020204" pitchFamily="34" charset="0"/>
                <a:cs typeface="Arial" panose="020B0604020202020204" pitchFamily="34" charset="0"/>
              </a:rPr>
              <a:t>lesbian, gay or bi or straight. They might be in a relationship with someone who is the same gender or someone who is a different gender to them.</a:t>
            </a:r>
            <a:endParaRPr lang="en-US" sz="20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B23A6354-49A3-410C-ABC1-7414B90A9A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99187" y="4119339"/>
            <a:ext cx="2462686" cy="1691194"/>
          </a:xfrm>
          <a:prstGeom prst="rect">
            <a:avLst/>
          </a:prstGeom>
        </p:spPr>
      </p:pic>
      <p:pic>
        <p:nvPicPr>
          <p:cNvPr id="9" name="Picture 8">
            <a:extLst>
              <a:ext uri="{FF2B5EF4-FFF2-40B4-BE49-F238E27FC236}">
                <a16:creationId xmlns:a16="http://schemas.microsoft.com/office/drawing/2014/main" id="{5D4AFDE4-B3AD-4F43-B134-760ABD5D5B1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99187" y="2361151"/>
            <a:ext cx="2462686" cy="1733140"/>
          </a:xfrm>
          <a:prstGeom prst="rect">
            <a:avLst/>
          </a:prstGeom>
        </p:spPr>
      </p:pic>
      <p:pic>
        <p:nvPicPr>
          <p:cNvPr id="11" name="Picture 10">
            <a:extLst>
              <a:ext uri="{FF2B5EF4-FFF2-40B4-BE49-F238E27FC236}">
                <a16:creationId xmlns:a16="http://schemas.microsoft.com/office/drawing/2014/main" id="{6B9AD986-9722-4585-8F29-634FB344A10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8334" r="4499"/>
          <a:stretch/>
        </p:blipFill>
        <p:spPr>
          <a:xfrm>
            <a:off x="2068057" y="2350399"/>
            <a:ext cx="2166106" cy="1742668"/>
          </a:xfrm>
          <a:prstGeom prst="rect">
            <a:avLst/>
          </a:prstGeom>
        </p:spPr>
      </p:pic>
      <p:pic>
        <p:nvPicPr>
          <p:cNvPr id="13" name="Picture 12">
            <a:extLst>
              <a:ext uri="{FF2B5EF4-FFF2-40B4-BE49-F238E27FC236}">
                <a16:creationId xmlns:a16="http://schemas.microsoft.com/office/drawing/2014/main" id="{6126DDA3-B562-4860-90B9-DDB7426AEEC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14399" b="2590"/>
          <a:stretch/>
        </p:blipFill>
        <p:spPr>
          <a:xfrm>
            <a:off x="2045229" y="4119339"/>
            <a:ext cx="2188933" cy="1691194"/>
          </a:xfrm>
          <a:prstGeom prst="rect">
            <a:avLst/>
          </a:prstGeom>
        </p:spPr>
      </p:pic>
    </p:spTree>
    <p:extLst>
      <p:ext uri="{BB962C8B-B14F-4D97-AF65-F5344CB8AC3E}">
        <p14:creationId xmlns:p14="http://schemas.microsoft.com/office/powerpoint/2010/main" val="6035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BF95B-8DC5-4206-AA20-914521AEDE97}"/>
              </a:ext>
            </a:extLst>
          </p:cNvPr>
          <p:cNvSpPr txBox="1"/>
          <p:nvPr/>
        </p:nvSpPr>
        <p:spPr>
          <a:xfrm>
            <a:off x="358218" y="687973"/>
            <a:ext cx="7200048"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understand the characteristics of a healthy relationship</a:t>
            </a:r>
            <a:endParaRPr lang="en-GB" sz="2000"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B167DCE-5367-4610-8F88-38B9083063BF}"/>
              </a:ext>
            </a:extLst>
          </p:cNvPr>
          <p:cNvSpPr txBox="1"/>
          <p:nvPr/>
        </p:nvSpPr>
        <p:spPr>
          <a:xfrm>
            <a:off x="358218" y="1299863"/>
            <a:ext cx="650530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What does a healthy relationship need?</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39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1909251" y="3580280"/>
            <a:ext cx="5325497" cy="830997"/>
          </a:xfrm>
          <a:prstGeom prst="rect">
            <a:avLst/>
          </a:prstGeom>
          <a:noFill/>
        </p:spPr>
        <p:txBody>
          <a:bodyPr wrap="none" rtlCol="0">
            <a:spAutoFit/>
          </a:bodyPr>
          <a:lstStyle/>
          <a:p>
            <a:pPr algn="ctr"/>
            <a:endParaRPr lang="en-US" sz="2000" dirty="0"/>
          </a:p>
          <a:p>
            <a:r>
              <a:rPr lang="en-US" sz="2800" dirty="0">
                <a:latin typeface="Arial" panose="020B0604020202020204" pitchFamily="34" charset="0"/>
                <a:cs typeface="Arial" panose="020B0604020202020204" pitchFamily="34" charset="0"/>
              </a:rPr>
              <a:t>Recipe for a healthy relationship</a:t>
            </a:r>
            <a:endParaRPr lang="en-GB"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7EF1456-FA02-427A-A0B7-B87E5BEB78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41611" y="1237459"/>
            <a:ext cx="2260778" cy="2608944"/>
          </a:xfrm>
          <a:prstGeom prst="rect">
            <a:avLst/>
          </a:prstGeom>
        </p:spPr>
      </p:pic>
      <p:sp>
        <p:nvSpPr>
          <p:cNvPr id="12" name="TextBox 11">
            <a:extLst>
              <a:ext uri="{FF2B5EF4-FFF2-40B4-BE49-F238E27FC236}">
                <a16:creationId xmlns:a16="http://schemas.microsoft.com/office/drawing/2014/main" id="{6A518B0B-A52D-47BC-B204-533E3EBCD13F}"/>
              </a:ext>
            </a:extLst>
          </p:cNvPr>
          <p:cNvSpPr txBox="1"/>
          <p:nvPr/>
        </p:nvSpPr>
        <p:spPr>
          <a:xfrm>
            <a:off x="358218" y="687973"/>
            <a:ext cx="7200048"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understand the characteristics of a healthy relationship</a:t>
            </a:r>
            <a:endParaRPr lang="en-GB"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35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926611" y="3621032"/>
            <a:ext cx="7290778" cy="2123658"/>
          </a:xfrm>
          <a:prstGeom prst="rect">
            <a:avLst/>
          </a:prstGeom>
          <a:noFill/>
        </p:spPr>
        <p:txBody>
          <a:bodyPr wrap="none" rtlCol="0">
            <a:spAutoFit/>
          </a:bodyPr>
          <a:lstStyle/>
          <a:p>
            <a:pPr algn="ctr"/>
            <a:endParaRPr lang="en-US" sz="20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Recipe for a healthy relationship</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Underline an ingredient you liked in green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Add a new ingredient in pink</a:t>
            </a:r>
            <a:endParaRPr lang="en-GB"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7EF1456-FA02-427A-A0B7-B87E5BEB78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41611" y="1237459"/>
            <a:ext cx="2260778" cy="2608944"/>
          </a:xfrm>
          <a:prstGeom prst="rect">
            <a:avLst/>
          </a:prstGeom>
        </p:spPr>
      </p:pic>
      <p:sp>
        <p:nvSpPr>
          <p:cNvPr id="12" name="TextBox 11">
            <a:extLst>
              <a:ext uri="{FF2B5EF4-FFF2-40B4-BE49-F238E27FC236}">
                <a16:creationId xmlns:a16="http://schemas.microsoft.com/office/drawing/2014/main" id="{6A518B0B-A52D-47BC-B204-533E3EBCD13F}"/>
              </a:ext>
            </a:extLst>
          </p:cNvPr>
          <p:cNvSpPr txBox="1"/>
          <p:nvPr/>
        </p:nvSpPr>
        <p:spPr>
          <a:xfrm>
            <a:off x="358218" y="687973"/>
            <a:ext cx="7200048"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understand the characteristics of a healthy relationship</a:t>
            </a:r>
            <a:endParaRPr lang="en-GB"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158851"/>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972</Words>
  <Application>Microsoft Office PowerPoint</Application>
  <PresentationFormat>On-screen Show (4:3)</PresentationFormat>
  <Paragraphs>59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2022-09-26T17:13:44Z</dcterms:created>
  <dcterms:modified xsi:type="dcterms:W3CDTF">2022-09-26T20:45:06Z</dcterms:modified>
</cp:coreProperties>
</file>