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
  </p:notesMasterIdLst>
  <p:sldIdLst>
    <p:sldId id="293" r:id="rId2"/>
    <p:sldId id="286" r:id="rId3"/>
    <p:sldId id="267" r:id="rId4"/>
    <p:sldId id="273" r:id="rId5"/>
    <p:sldId id="284" r:id="rId6"/>
    <p:sldId id="275" r:id="rId7"/>
    <p:sldId id="274" r:id="rId8"/>
    <p:sldId id="285" r:id="rId9"/>
    <p:sldId id="287" r:id="rId10"/>
    <p:sldId id="28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5B80D-EB01-4653-8290-39BEC8182563}" v="8" dt="2022-09-28T09:13:22.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2058" autoAdjust="0"/>
  </p:normalViewPr>
  <p:slideViewPr>
    <p:cSldViewPr snapToGrid="0">
      <p:cViewPr varScale="1">
        <p:scale>
          <a:sx n="53" d="100"/>
          <a:sy n="53" d="100"/>
        </p:scale>
        <p:origin x="169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4FC06-585F-4C54-B36E-30C440F8FC11}" type="datetimeFigureOut">
              <a:rPr lang="en-GB" smtClean="0"/>
              <a:t>28/09/2022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4AA41-40ED-43E7-90AF-DD301BDF1A14}" type="slidenum">
              <a:rPr lang="en-GB" smtClean="0"/>
              <a:t>‹#›</a:t>
            </a:fld>
            <a:endParaRPr lang="en-GB"/>
          </a:p>
        </p:txBody>
      </p:sp>
    </p:spTree>
    <p:extLst>
      <p:ext uri="{BB962C8B-B14F-4D97-AF65-F5344CB8AC3E}">
        <p14:creationId xmlns:p14="http://schemas.microsoft.com/office/powerpoint/2010/main" val="44046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Other versions of this assembly are available on </a:t>
            </a:r>
            <a:r>
              <a:rPr lang="en-US" dirty="0" err="1"/>
              <a:t>Stonewall’s</a:t>
            </a:r>
            <a:r>
              <a:rPr lang="en-US" dirty="0"/>
              <a:t> website: www.stonewall.org.uk</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Ask children to reflect on what they will do to make sure everyone feels included and celebrated.</a:t>
            </a: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36403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children what these celebrities have in common – encourage hands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These celebrities are all members of the LGBT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GB" sz="1200" b="0" i="0" kern="1200" dirty="0">
                <a:solidFill>
                  <a:schemeClr val="tx1"/>
                </a:solidFill>
                <a:effectLst/>
                <a:latin typeface="+mn-lt"/>
                <a:ea typeface="+mn-ea"/>
                <a:cs typeface="+mn-cs"/>
              </a:rPr>
              <a:t>Raven-</a:t>
            </a:r>
            <a:r>
              <a:rPr lang="en-GB" sz="1200" b="0" i="0" kern="1200" dirty="0" err="1">
                <a:solidFill>
                  <a:schemeClr val="tx1"/>
                </a:solidFill>
                <a:effectLst/>
                <a:latin typeface="+mn-lt"/>
                <a:ea typeface="+mn-ea"/>
                <a:cs typeface="+mn-cs"/>
              </a:rPr>
              <a:t>Symoné</a:t>
            </a:r>
            <a:r>
              <a:rPr lang="en-GB" sz="1200" b="0" i="0" kern="1200" dirty="0">
                <a:solidFill>
                  <a:schemeClr val="tx1"/>
                </a:solidFill>
                <a:effectLst/>
                <a:latin typeface="+mn-lt"/>
                <a:ea typeface="+mn-ea"/>
                <a:cs typeface="+mn-cs"/>
              </a:rPr>
              <a:t>, lesbian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Kate McKinnon, lesbian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Jim Parsons, gay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Ryan Russell, bi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Miley Cyrus, pansexual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Sam Smith, gay, non-binary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Laverne Cox, trans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Dr. </a:t>
            </a:r>
            <a:r>
              <a:rPr lang="en-US" dirty="0" err="1"/>
              <a:t>Ranj</a:t>
            </a:r>
            <a:r>
              <a:rPr lang="en-US" dirty="0"/>
              <a:t>, gay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Frank Ocean, bi</a:t>
            </a: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258571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Ask children for hands up if they know what the letters stand </a:t>
            </a:r>
            <a:r>
              <a:rPr lang="en-US" dirty="0" err="1"/>
              <a:t>for.v</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409400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Support with the following definitions for lesbian, gay, bi and trans.</a:t>
            </a:r>
          </a:p>
          <a:p>
            <a:endParaRPr lang="en-US" dirty="0"/>
          </a:p>
          <a:p>
            <a:r>
              <a:rPr lang="en-US" dirty="0"/>
              <a:t>Lesbian: a woman who falls in love with other women</a:t>
            </a:r>
          </a:p>
          <a:p>
            <a:r>
              <a:rPr lang="en-US" dirty="0"/>
              <a:t>Gay: a man who falls in love with other men</a:t>
            </a:r>
          </a:p>
          <a:p>
            <a:r>
              <a:rPr lang="en-US" dirty="0"/>
              <a:t>Bi: someone who falls in love with people and it doesn’t matter if they are a man, woman or non-binary</a:t>
            </a:r>
          </a:p>
          <a:p>
            <a:r>
              <a:rPr lang="en-US" dirty="0"/>
              <a:t>Trans: Someone who was given the wrong label at birth – as a boy but they actually feel like a girl, as a girl but they actually feel like a boy or as a boy or girl but actually they’re non-binary.</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427282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it is anti-bullying week and the theme is “Change Starts With Us”. Explain why LGBT inclusion is so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year the goal is to inform schools and settings, children and young people, parents and carers to know that it takes a collective responsibility to stop bullying.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Bullying is usually </a:t>
            </a:r>
            <a:r>
              <a:rPr lang="en-US" sz="1200" b="0" i="0" kern="1200" dirty="0">
                <a:solidFill>
                  <a:schemeClr val="tx1"/>
                </a:solidFill>
                <a:effectLst/>
                <a:latin typeface="+mn-lt"/>
                <a:ea typeface="+mn-ea"/>
                <a:cs typeface="+mn-cs"/>
              </a:rPr>
              <a:t>defined as repeated behavior which is intended to hurt someone either emotionally or physically.</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30824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Encourage the children to look at the poster and spot the mistakes.</a:t>
            </a:r>
          </a:p>
          <a:p>
            <a:endParaRPr lang="en-US" dirty="0"/>
          </a:p>
          <a:p>
            <a:r>
              <a:rPr lang="en-US" dirty="0"/>
              <a:t>Explain that this a misuse of the word and makes no real sense! Explain that the word “gay” is not taboo but the use of it in this context is hurtful. If you mean rubbish, say “rubbish”.</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24643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children: “What might homophobic, </a:t>
            </a:r>
            <a:r>
              <a:rPr lang="en-US" dirty="0" err="1"/>
              <a:t>biphobic</a:t>
            </a:r>
            <a:r>
              <a:rPr lang="en-US" dirty="0"/>
              <a:t> and transphobic bullying look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might it feel to be bullied for who you are or who you fall in love with?</a:t>
            </a:r>
            <a:r>
              <a:rPr lang="en-US" baseline="0" dirty="0"/>
              <a:t> Or because you’ve got 2 mums, 2 dads or a trans parent?</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227666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Pause for thought. Encourage the children to take a moment to reflect on how they can tackle homophobic, </a:t>
            </a:r>
            <a:r>
              <a:rPr lang="en-US" sz="1200" kern="1200" dirty="0" err="1">
                <a:solidFill>
                  <a:schemeClr val="tx1"/>
                </a:solidFill>
                <a:effectLst/>
                <a:latin typeface="+mn-lt"/>
                <a:ea typeface="+mn-ea"/>
                <a:cs typeface="+mn-cs"/>
              </a:rPr>
              <a:t>biphobic</a:t>
            </a:r>
            <a:r>
              <a:rPr lang="en-US" sz="1200" kern="1200" dirty="0">
                <a:solidFill>
                  <a:schemeClr val="tx1"/>
                </a:solidFill>
                <a:effectLst/>
                <a:latin typeface="+mn-lt"/>
                <a:ea typeface="+mn-ea"/>
                <a:cs typeface="+mn-cs"/>
              </a:rPr>
              <a:t> and transphobic bullying.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142332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sz="1200" u="none" kern="1200" dirty="0">
                <a:solidFill>
                  <a:schemeClr val="tx1"/>
                </a:solidFill>
                <a:effectLst/>
                <a:latin typeface="+mn-lt"/>
                <a:ea typeface="+mn-ea"/>
                <a:cs typeface="+mn-cs"/>
              </a:rPr>
              <a:t>Talk the children through this slide on how they can tackle bullying – link this to your behavior policy and school values. </a:t>
            </a:r>
          </a:p>
          <a:p>
            <a:pPr marL="0" indent="0">
              <a:buNone/>
            </a:pPr>
            <a:endParaRPr lang="en-US" sz="1200" u="sng" kern="1200" dirty="0">
              <a:solidFill>
                <a:schemeClr val="tx1"/>
              </a:solidFill>
              <a:effectLst/>
              <a:latin typeface="+mn-lt"/>
              <a:ea typeface="+mn-ea"/>
              <a:cs typeface="+mn-cs"/>
            </a:endParaRPr>
          </a:p>
          <a:p>
            <a:pPr marL="0" indent="0">
              <a:buNone/>
            </a:pPr>
            <a:r>
              <a:rPr lang="en-US" sz="1200" u="sng" kern="1200" dirty="0">
                <a:solidFill>
                  <a:schemeClr val="tx1"/>
                </a:solidFill>
                <a:effectLst/>
                <a:latin typeface="+mn-lt"/>
                <a:ea typeface="+mn-ea"/>
                <a:cs typeface="+mn-cs"/>
              </a:rPr>
              <a:t>Respect/Kind Words</a:t>
            </a:r>
            <a:br>
              <a:rPr lang="en-US" sz="1200" u="sng"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Remember to be kind to other people! </a:t>
            </a:r>
            <a:r>
              <a:rPr lang="en-US" sz="1200" kern="1200" dirty="0">
                <a:solidFill>
                  <a:schemeClr val="tx1"/>
                </a:solidFill>
                <a:effectLst/>
                <a:latin typeface="+mn-lt"/>
                <a:ea typeface="+mn-ea"/>
                <a:cs typeface="+mn-cs"/>
              </a:rPr>
              <a:t>Stop and think before you say or do something that could hurt someone. </a:t>
            </a:r>
            <a:r>
              <a:rPr lang="en-GB" sz="1200" kern="1200" dirty="0">
                <a:solidFill>
                  <a:schemeClr val="tx1"/>
                </a:solidFill>
                <a:effectLst/>
                <a:latin typeface="+mn-lt"/>
                <a:ea typeface="+mn-ea"/>
                <a:cs typeface="+mn-cs"/>
              </a:rPr>
              <a:t>Just because someone is different to you – that doesn’t mean you are better than them or have a right to make them feel bad. </a:t>
            </a:r>
            <a:r>
              <a:rPr lang="en-US" sz="1200" kern="1200" dirty="0">
                <a:solidFill>
                  <a:schemeClr val="tx1"/>
                </a:solidFill>
                <a:effectLst/>
                <a:latin typeface="+mn-lt"/>
                <a:ea typeface="+mn-ea"/>
                <a:cs typeface="+mn-cs"/>
              </a:rPr>
              <a:t>Keep in mind that everyone is different. Not better or worse. Just different. </a:t>
            </a:r>
            <a:r>
              <a:rPr lang="en-GB" sz="1200" kern="1200" dirty="0">
                <a:solidFill>
                  <a:schemeClr val="tx1"/>
                </a:solidFill>
                <a:effectLst/>
                <a:latin typeface="+mn-lt"/>
                <a:ea typeface="+mn-ea"/>
                <a:cs typeface="+mn-cs"/>
              </a:rPr>
              <a:t>If you mess up, say sorry. You don’t have to be friends with everyone – but you should always show respect.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u="sng" kern="1200" dirty="0">
                <a:solidFill>
                  <a:schemeClr val="tx1"/>
                </a:solidFill>
                <a:effectLst/>
                <a:latin typeface="+mn-lt"/>
                <a:ea typeface="+mn-ea"/>
                <a:cs typeface="+mn-cs"/>
              </a:rPr>
              <a:t>Support</a:t>
            </a:r>
            <a:br>
              <a:rPr lang="en-GB" sz="1200" u="sng"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Make it clear that you don’t like it when people bully others and stick up for people who are having a hard time. Show them that you care by trying to include them. Sit with them at lunch or on the bus, talk to them at school, or invite them to do something. Just hanging out with them will help them know they aren’t alone. </a:t>
            </a:r>
            <a:br>
              <a:rPr lang="en-GB" sz="1200" u="sng" kern="1200" dirty="0">
                <a:solidFill>
                  <a:schemeClr val="tx1"/>
                </a:solidFill>
                <a:effectLst/>
                <a:latin typeface="+mn-lt"/>
                <a:ea typeface="+mn-ea"/>
                <a:cs typeface="+mn-cs"/>
              </a:rPr>
            </a:br>
            <a:br>
              <a:rPr lang="en-GB" sz="1200" u="sng" kern="1200" dirty="0">
                <a:solidFill>
                  <a:schemeClr val="tx1"/>
                </a:solidFill>
                <a:effectLst/>
                <a:latin typeface="+mn-lt"/>
                <a:ea typeface="+mn-ea"/>
                <a:cs typeface="+mn-cs"/>
              </a:rPr>
            </a:br>
            <a:r>
              <a:rPr lang="en-GB" sz="1200" u="sng" kern="1200" dirty="0">
                <a:solidFill>
                  <a:schemeClr val="tx1"/>
                </a:solidFill>
                <a:effectLst/>
                <a:latin typeface="+mn-lt"/>
                <a:ea typeface="+mn-ea"/>
                <a:cs typeface="+mn-cs"/>
              </a:rPr>
              <a:t>Report</a:t>
            </a:r>
            <a:br>
              <a:rPr lang="en-GB" sz="1200" u="sng"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important thing is that you tell someone. Don’t keep your feelings inside. </a:t>
            </a:r>
            <a:r>
              <a:rPr lang="en-GB" sz="1200" kern="1200" dirty="0">
                <a:solidFill>
                  <a:schemeClr val="tx1"/>
                </a:solidFill>
                <a:effectLst/>
                <a:latin typeface="+mn-lt"/>
                <a:ea typeface="+mn-ea"/>
                <a:cs typeface="+mn-cs"/>
              </a:rPr>
              <a:t>Not saying anything could make it worse for everyone. The child who is bullying will think it is ok to keep treating others that way. </a:t>
            </a:r>
            <a:r>
              <a:rPr lang="en-US" sz="1200" kern="1200" dirty="0">
                <a:solidFill>
                  <a:schemeClr val="tx1"/>
                </a:solidFill>
                <a:effectLst/>
                <a:latin typeface="+mn-lt"/>
                <a:ea typeface="+mn-ea"/>
                <a:cs typeface="+mn-cs"/>
              </a:rPr>
              <a:t>Telling someone can help you feel less alone. They can help stop the bullying. If you feel you can, talk to a teacher you trust or your parents, brother or sister. If you don’t want to do that you can always call Childline 0800 11 11 or visit www.childline.org.uk.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138461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7D3899-9ECD-4360-B5B4-603763446FA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125075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D3899-9ECD-4360-B5B4-603763446FA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302951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D3899-9ECD-4360-B5B4-603763446FA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164909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D3899-9ECD-4360-B5B4-603763446FA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4119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7D3899-9ECD-4360-B5B4-603763446FA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307805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7D3899-9ECD-4360-B5B4-603763446FA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216902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7D3899-9ECD-4360-B5B4-603763446FA6}" type="datetimeFigureOut">
              <a:rPr lang="en-GB" smtClean="0"/>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403398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7D3899-9ECD-4360-B5B4-603763446FA6}" type="datetimeFigureOut">
              <a:rPr lang="en-GB" smtClean="0"/>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131311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D3899-9ECD-4360-B5B4-603763446FA6}" type="datetimeFigureOut">
              <a:rPr lang="en-GB" smtClean="0"/>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378405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7D3899-9ECD-4360-B5B4-603763446FA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160087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7D3899-9ECD-4360-B5B4-603763446FA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14210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D3899-9ECD-4360-B5B4-603763446FA6}" type="datetimeFigureOut">
              <a:rPr lang="en-GB" smtClean="0"/>
              <a:t>28/09/2022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3B9DD-A089-4C88-AD47-BBD9F7A16467}" type="slidenum">
              <a:rPr lang="en-GB" smtClean="0"/>
              <a:t>‹#›</a:t>
            </a:fld>
            <a:endParaRPr lang="en-GB"/>
          </a:p>
        </p:txBody>
      </p:sp>
    </p:spTree>
    <p:extLst>
      <p:ext uri="{BB962C8B-B14F-4D97-AF65-F5344CB8AC3E}">
        <p14:creationId xmlns:p14="http://schemas.microsoft.com/office/powerpoint/2010/main" val="1910230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for the 2019 Anti-Bullying Week Assembly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Key Stage 2 – England and Wales</a:t>
            </a: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P4 to P7 -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a:off x="2119708" y="1440604"/>
            <a:ext cx="3793066" cy="3728420"/>
          </a:xfrm>
          <a:prstGeom prst="hear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10590" y="781568"/>
            <a:ext cx="3618235" cy="523220"/>
          </a:xfrm>
          <a:prstGeom prst="rect">
            <a:avLst/>
          </a:prstGeom>
          <a:noFill/>
        </p:spPr>
        <p:txBody>
          <a:bodyPr wrap="none" rtlCol="0">
            <a:spAutoFit/>
          </a:bodyPr>
          <a:lstStyle/>
          <a:p>
            <a:r>
              <a:rPr lang="en-GB" sz="2800" dirty="0">
                <a:solidFill>
                  <a:srgbClr val="C00000"/>
                </a:solidFill>
                <a:latin typeface="Arial" panose="020B0604020202020204" pitchFamily="34" charset="0"/>
                <a:cs typeface="Arial" panose="020B0604020202020204" pitchFamily="34" charset="0"/>
              </a:rPr>
              <a:t>Love your differences</a:t>
            </a:r>
          </a:p>
        </p:txBody>
      </p:sp>
      <p:sp>
        <p:nvSpPr>
          <p:cNvPr id="11" name="TextBox 10"/>
          <p:cNvSpPr txBox="1"/>
          <p:nvPr/>
        </p:nvSpPr>
        <p:spPr>
          <a:xfrm>
            <a:off x="3970917" y="5255342"/>
            <a:ext cx="5173083" cy="523220"/>
          </a:xfrm>
          <a:prstGeom prst="rect">
            <a:avLst/>
          </a:prstGeom>
          <a:noFill/>
        </p:spPr>
        <p:txBody>
          <a:bodyPr wrap="none" rtlCol="0">
            <a:spAutoFit/>
          </a:bodyPr>
          <a:lstStyle/>
          <a:p>
            <a:r>
              <a:rPr lang="en-GB" sz="2800" dirty="0">
                <a:solidFill>
                  <a:srgbClr val="C00000"/>
                </a:solidFill>
                <a:latin typeface="Arial" panose="020B0604020202020204" pitchFamily="34" charset="0"/>
                <a:cs typeface="Arial" panose="020B0604020202020204" pitchFamily="34" charset="0"/>
              </a:rPr>
              <a:t>Love other people’s differences</a:t>
            </a:r>
          </a:p>
        </p:txBody>
      </p:sp>
    </p:spTree>
    <p:extLst>
      <p:ext uri="{BB962C8B-B14F-4D97-AF65-F5344CB8AC3E}">
        <p14:creationId xmlns:p14="http://schemas.microsoft.com/office/powerpoint/2010/main" val="206859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874AD5-DA69-468E-A527-EEBB0D5223DF}"/>
              </a:ext>
            </a:extLst>
          </p:cNvPr>
          <p:cNvSpPr txBox="1"/>
          <p:nvPr/>
        </p:nvSpPr>
        <p:spPr>
          <a:xfrm>
            <a:off x="276286" y="694652"/>
            <a:ext cx="5624784" cy="954107"/>
          </a:xfrm>
          <a:prstGeom prst="rect">
            <a:avLst/>
          </a:prstGeom>
          <a:noFill/>
        </p:spPr>
        <p:txBody>
          <a:bodyPr wrap="square" rtlCol="0">
            <a:spAutoFit/>
          </a:bodyPr>
          <a:lstStyle/>
          <a:p>
            <a:r>
              <a:rPr lang="en-US" sz="2800" b="1" dirty="0">
                <a:solidFill>
                  <a:srgbClr val="CD0920"/>
                </a:solidFill>
                <a:latin typeface="Arial"/>
                <a:cs typeface="Arial"/>
              </a:rPr>
              <a:t>What do these celebrities have in common?</a:t>
            </a:r>
          </a:p>
        </p:txBody>
      </p:sp>
      <p:grpSp>
        <p:nvGrpSpPr>
          <p:cNvPr id="3" name="Group 2"/>
          <p:cNvGrpSpPr/>
          <p:nvPr/>
        </p:nvGrpSpPr>
        <p:grpSpPr>
          <a:xfrm>
            <a:off x="1669151" y="1653452"/>
            <a:ext cx="5794904" cy="4336767"/>
            <a:chOff x="340082" y="1531772"/>
            <a:chExt cx="5184032" cy="3879605"/>
          </a:xfrm>
        </p:grpSpPr>
        <p:pic>
          <p:nvPicPr>
            <p:cNvPr id="2050" name="Picture 2" descr="Kate McKinnon">
              <a:extLst>
                <a:ext uri="{FF2B5EF4-FFF2-40B4-BE49-F238E27FC236}">
                  <a16:creationId xmlns:a16="http://schemas.microsoft.com/office/drawing/2014/main" id="{B584C643-4317-4846-A5EB-AB50D567EC1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68113" y="1531772"/>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jim parsons big bang theory">
              <a:extLst>
                <a:ext uri="{FF2B5EF4-FFF2-40B4-BE49-F238E27FC236}">
                  <a16:creationId xmlns:a16="http://schemas.microsoft.com/office/drawing/2014/main" id="{284852D3-9E8B-42F0-8BF4-D21BBBF890B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796114" y="1534130"/>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am smith">
              <a:extLst>
                <a:ext uri="{FF2B5EF4-FFF2-40B4-BE49-F238E27FC236}">
                  <a16:creationId xmlns:a16="http://schemas.microsoft.com/office/drawing/2014/main" id="{FBE95184-A52A-4E04-ACB0-5C2E90C39B6F}"/>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796114" y="2830607"/>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iley Cyrus">
              <a:extLst>
                <a:ext uri="{FF2B5EF4-FFF2-40B4-BE49-F238E27FC236}">
                  <a16:creationId xmlns:a16="http://schemas.microsoft.com/office/drawing/2014/main" id="{5C5FC970-5473-4964-964F-86E907FBB417}"/>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068103" y="2821476"/>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raven symone">
              <a:extLst>
                <a:ext uri="{FF2B5EF4-FFF2-40B4-BE49-F238E27FC236}">
                  <a16:creationId xmlns:a16="http://schemas.microsoft.com/office/drawing/2014/main" id="{AA2B7BEC-BE9C-4F2C-A04C-A0198FC7FA86}"/>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40113" y="1533872"/>
              <a:ext cx="1728001" cy="128970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laverne cox">
              <a:extLst>
                <a:ext uri="{FF2B5EF4-FFF2-40B4-BE49-F238E27FC236}">
                  <a16:creationId xmlns:a16="http://schemas.microsoft.com/office/drawing/2014/main" id="{26C2D101-531F-4FF7-A96C-0BB94CBE060F}"/>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40109" y="4115377"/>
              <a:ext cx="1728001"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ank ocean">
              <a:extLst>
                <a:ext uri="{FF2B5EF4-FFF2-40B4-BE49-F238E27FC236}">
                  <a16:creationId xmlns:a16="http://schemas.microsoft.com/office/drawing/2014/main" id="{97514F1F-A357-4FB4-82E9-9D38CB5B370D}"/>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3796108" y="4113020"/>
              <a:ext cx="1728001"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yan russell">
              <a:extLst>
                <a:ext uri="{FF2B5EF4-FFF2-40B4-BE49-F238E27FC236}">
                  <a16:creationId xmlns:a16="http://schemas.microsoft.com/office/drawing/2014/main" id="{AEFC34F2-47E0-49C4-88C9-028F8BC97673}"/>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340082" y="2815179"/>
              <a:ext cx="1728011" cy="1296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ranj singh">
              <a:extLst>
                <a:ext uri="{FF2B5EF4-FFF2-40B4-BE49-F238E27FC236}">
                  <a16:creationId xmlns:a16="http://schemas.microsoft.com/office/drawing/2014/main" id="{22762303-B430-4DDB-9F4D-90A3DB99FA45}"/>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2068077" y="4106981"/>
              <a:ext cx="1728011" cy="1304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0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04E751-EEF0-4739-8056-1BA31D3FF87E}"/>
              </a:ext>
            </a:extLst>
          </p:cNvPr>
          <p:cNvSpPr txBox="1"/>
          <p:nvPr/>
        </p:nvSpPr>
        <p:spPr>
          <a:xfrm>
            <a:off x="276286" y="804938"/>
            <a:ext cx="5252644" cy="1384995"/>
          </a:xfrm>
          <a:prstGeom prst="rect">
            <a:avLst/>
          </a:prstGeom>
          <a:noFill/>
        </p:spPr>
        <p:txBody>
          <a:bodyPr wrap="square" rtlCol="0">
            <a:spAutoFit/>
          </a:bodyPr>
          <a:lstStyle/>
          <a:p>
            <a:r>
              <a:rPr lang="en-US" sz="2800" b="1" dirty="0">
                <a:solidFill>
                  <a:srgbClr val="CD0920"/>
                </a:solidFill>
                <a:latin typeface="Arial"/>
                <a:cs typeface="Arial"/>
              </a:rPr>
              <a:t>LGBT</a:t>
            </a:r>
          </a:p>
          <a:p>
            <a:endParaRPr lang="en-US" sz="2800" b="1" dirty="0">
              <a:solidFill>
                <a:srgbClr val="CD0920"/>
              </a:solidFill>
              <a:latin typeface="Arial"/>
              <a:cs typeface="Arial"/>
            </a:endParaRPr>
          </a:p>
          <a:p>
            <a:r>
              <a:rPr lang="en-US" sz="2800" b="1" dirty="0">
                <a:solidFill>
                  <a:schemeClr val="bg1">
                    <a:lumMod val="50000"/>
                  </a:schemeClr>
                </a:solidFill>
                <a:latin typeface="Arial"/>
                <a:cs typeface="Arial"/>
              </a:rPr>
              <a:t>What do the letters mean?</a:t>
            </a:r>
            <a:endParaRPr lang="en-US" sz="2800" dirty="0">
              <a:solidFill>
                <a:srgbClr val="CD0920"/>
              </a:solidFill>
              <a:latin typeface="Arial" panose="020B0604020202020204" pitchFamily="34" charset="0"/>
              <a:cs typeface="Arial" panose="020B0604020202020204" pitchFamily="34" charset="0"/>
            </a:endParaRPr>
          </a:p>
        </p:txBody>
      </p:sp>
      <p:pic>
        <p:nvPicPr>
          <p:cNvPr id="10" name="Picture 9" descr="http://images.techtimes.com/data/images/full/102102/app-store-lgbt-logo.jpg?w=600">
            <a:extLst>
              <a:ext uri="{FF2B5EF4-FFF2-40B4-BE49-F238E27FC236}">
                <a16:creationId xmlns:a16="http://schemas.microsoft.com/office/drawing/2014/main" id="{76E9DCF6-95B0-406C-8175-176B1E2E11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2261" y="2526817"/>
            <a:ext cx="5159478" cy="308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1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04E751-EEF0-4739-8056-1BA31D3FF87E}"/>
              </a:ext>
            </a:extLst>
          </p:cNvPr>
          <p:cNvSpPr txBox="1"/>
          <p:nvPr/>
        </p:nvSpPr>
        <p:spPr>
          <a:xfrm>
            <a:off x="276286" y="2470602"/>
            <a:ext cx="4056290" cy="304827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solidFill>
                  <a:srgbClr val="0C0C0C"/>
                </a:solidFill>
                <a:latin typeface="Arial" panose="020B0604020202020204" pitchFamily="34" charset="0"/>
                <a:cs typeface="Arial" panose="020B0604020202020204" pitchFamily="34" charset="0"/>
              </a:rPr>
              <a:t>Lesbian</a:t>
            </a:r>
          </a:p>
          <a:p>
            <a:pPr marL="257175" indent="-257175">
              <a:lnSpc>
                <a:spcPct val="150000"/>
              </a:lnSpc>
              <a:buFont typeface="Arial" panose="020B0604020202020204" pitchFamily="34" charset="0"/>
              <a:buChar char="•"/>
            </a:pPr>
            <a:r>
              <a:rPr lang="en-US" sz="2400" dirty="0">
                <a:solidFill>
                  <a:srgbClr val="0C0C0C"/>
                </a:solidFill>
                <a:latin typeface="Arial" panose="020B0604020202020204" pitchFamily="34" charset="0"/>
                <a:cs typeface="Arial" panose="020B0604020202020204" pitchFamily="34" charset="0"/>
              </a:rPr>
              <a:t>Gay</a:t>
            </a:r>
          </a:p>
          <a:p>
            <a:pPr marL="257175" indent="-257175">
              <a:lnSpc>
                <a:spcPct val="150000"/>
              </a:lnSpc>
              <a:buFont typeface="Arial" panose="020B0604020202020204" pitchFamily="34" charset="0"/>
              <a:buChar char="•"/>
            </a:pPr>
            <a:r>
              <a:rPr lang="en-US" sz="2400" dirty="0">
                <a:solidFill>
                  <a:srgbClr val="0C0C0C"/>
                </a:solidFill>
                <a:latin typeface="Arial" panose="020B0604020202020204" pitchFamily="34" charset="0"/>
                <a:cs typeface="Arial" panose="020B0604020202020204" pitchFamily="34" charset="0"/>
              </a:rPr>
              <a:t>Bi</a:t>
            </a:r>
          </a:p>
          <a:p>
            <a:pPr marL="257175" indent="-257175">
              <a:lnSpc>
                <a:spcPct val="150000"/>
              </a:lnSpc>
              <a:buFont typeface="Arial" panose="020B0604020202020204" pitchFamily="34" charset="0"/>
              <a:buChar char="•"/>
            </a:pPr>
            <a:r>
              <a:rPr lang="en-US" sz="2400" dirty="0">
                <a:solidFill>
                  <a:srgbClr val="0C0C0C"/>
                </a:solidFill>
                <a:latin typeface="Arial" panose="020B0604020202020204" pitchFamily="34" charset="0"/>
                <a:cs typeface="Arial" panose="020B0604020202020204" pitchFamily="34" charset="0"/>
              </a:rPr>
              <a:t>Trans</a:t>
            </a:r>
          </a:p>
          <a:p>
            <a:pPr marL="257175" indent="-257175">
              <a:lnSpc>
                <a:spcPct val="150000"/>
              </a:lnSpc>
              <a:buFont typeface="Arial" panose="020B0604020202020204" pitchFamily="34" charset="0"/>
              <a:buChar char="•"/>
            </a:pPr>
            <a:endParaRPr lang="en-US" sz="1650" dirty="0">
              <a:solidFill>
                <a:srgbClr val="CD0920"/>
              </a:solidFill>
              <a:latin typeface="Arial" panose="020B0604020202020204" pitchFamily="34" charset="0"/>
              <a:cs typeface="Arial" panose="020B0604020202020204" pitchFamily="34" charset="0"/>
            </a:endParaRPr>
          </a:p>
          <a:p>
            <a:pPr>
              <a:lnSpc>
                <a:spcPts val="1425"/>
              </a:lnSpc>
            </a:pPr>
            <a:endParaRPr lang="en-US" sz="1050" dirty="0">
              <a:solidFill>
                <a:srgbClr val="CD0920"/>
              </a:solidFill>
              <a:latin typeface="Helvetica Neue Light"/>
              <a:cs typeface="Helvetica Neue Light"/>
            </a:endParaRPr>
          </a:p>
          <a:p>
            <a:pPr>
              <a:lnSpc>
                <a:spcPts val="1425"/>
              </a:lnSpc>
            </a:pPr>
            <a:endParaRPr lang="en-US" sz="1050" dirty="0">
              <a:solidFill>
                <a:srgbClr val="CD0920"/>
              </a:solidFill>
              <a:latin typeface="Helvetica Neue Light"/>
              <a:cs typeface="Helvetica Neue Light"/>
            </a:endParaRPr>
          </a:p>
        </p:txBody>
      </p:sp>
      <p:pic>
        <p:nvPicPr>
          <p:cNvPr id="9" name="Picture 6" descr="Related image">
            <a:extLst>
              <a:ext uri="{FF2B5EF4-FFF2-40B4-BE49-F238E27FC236}">
                <a16:creationId xmlns:a16="http://schemas.microsoft.com/office/drawing/2014/main" id="{A942A9F0-DED0-4611-AA25-7F8DA92540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5808" y="2535941"/>
            <a:ext cx="4943991" cy="26450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04E751-EEF0-4739-8056-1BA31D3FF87E}"/>
              </a:ext>
            </a:extLst>
          </p:cNvPr>
          <p:cNvSpPr txBox="1"/>
          <p:nvPr/>
        </p:nvSpPr>
        <p:spPr>
          <a:xfrm>
            <a:off x="276286" y="804938"/>
            <a:ext cx="5252644" cy="1384995"/>
          </a:xfrm>
          <a:prstGeom prst="rect">
            <a:avLst/>
          </a:prstGeom>
          <a:noFill/>
        </p:spPr>
        <p:txBody>
          <a:bodyPr wrap="square" rtlCol="0">
            <a:spAutoFit/>
          </a:bodyPr>
          <a:lstStyle/>
          <a:p>
            <a:r>
              <a:rPr lang="en-US" sz="2800" b="1" dirty="0">
                <a:solidFill>
                  <a:srgbClr val="CD0920"/>
                </a:solidFill>
                <a:latin typeface="Arial"/>
                <a:cs typeface="Arial"/>
              </a:rPr>
              <a:t>LGBT</a:t>
            </a:r>
          </a:p>
          <a:p>
            <a:endParaRPr lang="en-US" sz="2800" b="1" dirty="0">
              <a:solidFill>
                <a:srgbClr val="CD0920"/>
              </a:solidFill>
              <a:latin typeface="Arial"/>
              <a:cs typeface="Arial"/>
            </a:endParaRPr>
          </a:p>
          <a:p>
            <a:r>
              <a:rPr lang="en-US" sz="2800" b="1" dirty="0">
                <a:solidFill>
                  <a:schemeClr val="bg1">
                    <a:lumMod val="50000"/>
                  </a:schemeClr>
                </a:solidFill>
                <a:latin typeface="Arial"/>
                <a:cs typeface="Arial"/>
              </a:rPr>
              <a:t>What do the letters mean?</a:t>
            </a:r>
            <a:endParaRPr lang="en-US" sz="2800" dirty="0">
              <a:solidFill>
                <a:srgbClr val="CD09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51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www.anti-bullyingalliance.org.uk/sites/default/files/field/attachment/ABW_UK_LOGO_PURPLE_NO_BACKGROUND_RGB.png">
            <a:extLst>
              <a:ext uri="{FF2B5EF4-FFF2-40B4-BE49-F238E27FC236}">
                <a16:creationId xmlns:a16="http://schemas.microsoft.com/office/drawing/2014/main" id="{EE98F272-F5E3-4814-BBC6-9304806ABCB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37414" y="227783"/>
            <a:ext cx="6133657" cy="613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7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3EF8B89E-7FC3-45FA-9005-82F21643A3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144" y="1468059"/>
            <a:ext cx="8320549" cy="468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09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4D3F26-9590-449C-B158-8CC92C751108}"/>
              </a:ext>
            </a:extLst>
          </p:cNvPr>
          <p:cNvSpPr txBox="1"/>
          <p:nvPr/>
        </p:nvSpPr>
        <p:spPr>
          <a:xfrm>
            <a:off x="266700" y="830586"/>
            <a:ext cx="6750788" cy="1287532"/>
          </a:xfrm>
          <a:prstGeom prst="rect">
            <a:avLst/>
          </a:prstGeom>
          <a:noFill/>
        </p:spPr>
        <p:txBody>
          <a:bodyPr wrap="square" rtlCol="0">
            <a:spAutoFit/>
          </a:bodyPr>
          <a:lstStyle/>
          <a:p>
            <a:r>
              <a:rPr lang="en-US" sz="2800" b="1" dirty="0">
                <a:solidFill>
                  <a:srgbClr val="CD0920"/>
                </a:solidFill>
                <a:latin typeface="Arial"/>
                <a:cs typeface="Arial"/>
              </a:rPr>
              <a:t>The Stonewall School Report (2017) found that…</a:t>
            </a:r>
          </a:p>
          <a:p>
            <a:pPr>
              <a:lnSpc>
                <a:spcPts val="1275"/>
              </a:lnSpc>
            </a:pPr>
            <a:endParaRPr lang="en-US" b="1" dirty="0">
              <a:solidFill>
                <a:srgbClr val="CD0920"/>
              </a:solidFill>
              <a:latin typeface="Arial"/>
              <a:cs typeface="Arial"/>
            </a:endParaRPr>
          </a:p>
          <a:p>
            <a:pPr>
              <a:lnSpc>
                <a:spcPts val="1275"/>
              </a:lnSpc>
            </a:pPr>
            <a:endParaRPr lang="en-US" b="1" dirty="0">
              <a:solidFill>
                <a:srgbClr val="CD0920"/>
              </a:solidFill>
              <a:latin typeface="Arial"/>
              <a:cs typeface="Arial"/>
            </a:endParaRPr>
          </a:p>
        </p:txBody>
      </p:sp>
      <p:pic>
        <p:nvPicPr>
          <p:cNvPr id="5126" name="Picture 6" descr="Related image">
            <a:extLst>
              <a:ext uri="{FF2B5EF4-FFF2-40B4-BE49-F238E27FC236}">
                <a16:creationId xmlns:a16="http://schemas.microsoft.com/office/drawing/2014/main" id="{312F366E-67AD-4EFA-89E4-7D1838355D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6381" y="2269866"/>
            <a:ext cx="3756581" cy="26450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7E8DB18-D147-425A-BA76-AFB1EFC60D87}"/>
              </a:ext>
            </a:extLst>
          </p:cNvPr>
          <p:cNvSpPr/>
          <p:nvPr/>
        </p:nvSpPr>
        <p:spPr>
          <a:xfrm>
            <a:off x="266700" y="2118118"/>
            <a:ext cx="4572000" cy="2844368"/>
          </a:xfrm>
          <a:prstGeom prst="rect">
            <a:avLst/>
          </a:prstGeom>
        </p:spPr>
        <p:txBody>
          <a:bodyPr>
            <a:spAutoFit/>
          </a:bodyPr>
          <a:lstStyle/>
          <a:p>
            <a:pPr>
              <a:lnSpc>
                <a:spcPts val="1275"/>
              </a:lnSpc>
            </a:pPr>
            <a:endParaRPr lang="en-US" b="1" dirty="0">
              <a:solidFill>
                <a:srgbClr val="CD0920"/>
              </a:solidFill>
              <a:latin typeface="Arial"/>
              <a:cs typeface="Arial"/>
            </a:endParaRPr>
          </a:p>
          <a:p>
            <a:pPr marL="257175" indent="-257175">
              <a:buFont typeface="Arial" panose="020B0604020202020204" pitchFamily="34" charset="0"/>
              <a:buChar char="•"/>
            </a:pPr>
            <a:r>
              <a:rPr lang="en-US" sz="2400" dirty="0">
                <a:solidFill>
                  <a:srgbClr val="0C0C0C"/>
                </a:solidFill>
                <a:latin typeface="Arial" panose="020B0604020202020204" pitchFamily="34" charset="0"/>
                <a:cs typeface="Arial" panose="020B0604020202020204" pitchFamily="34" charset="0"/>
              </a:rPr>
              <a:t>Nearly half of LGBT young people are bullied for being LGBT</a:t>
            </a:r>
            <a:br>
              <a:rPr lang="en-US" sz="2400" dirty="0">
                <a:solidFill>
                  <a:srgbClr val="0C0C0C"/>
                </a:solidFill>
                <a:latin typeface="Arial" panose="020B0604020202020204" pitchFamily="34" charset="0"/>
                <a:cs typeface="Arial" panose="020B0604020202020204" pitchFamily="34" charset="0"/>
              </a:rPr>
            </a:br>
            <a:endParaRPr lang="en-US" sz="2400" dirty="0">
              <a:solidFill>
                <a:srgbClr val="0C0C0C"/>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2400" dirty="0">
                <a:solidFill>
                  <a:srgbClr val="0C0C0C"/>
                </a:solidFill>
                <a:latin typeface="Arial" panose="020B0604020202020204" pitchFamily="34" charset="0"/>
                <a:cs typeface="Arial" panose="020B0604020202020204" pitchFamily="34" charset="0"/>
              </a:rPr>
              <a:t>Half of LGBT pupils hear homophobic slurs ‘frequently’ or ‘often’ at school</a:t>
            </a:r>
          </a:p>
        </p:txBody>
      </p:sp>
    </p:spTree>
    <p:extLst>
      <p:ext uri="{BB962C8B-B14F-4D97-AF65-F5344CB8AC3E}">
        <p14:creationId xmlns:p14="http://schemas.microsoft.com/office/powerpoint/2010/main" val="201814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7D570E-07C0-4A9F-AAD0-70F9897D6C90}"/>
              </a:ext>
            </a:extLst>
          </p:cNvPr>
          <p:cNvSpPr/>
          <p:nvPr/>
        </p:nvSpPr>
        <p:spPr>
          <a:xfrm>
            <a:off x="2266513" y="3429000"/>
            <a:ext cx="4657942" cy="348813"/>
          </a:xfrm>
          <a:prstGeom prst="rect">
            <a:avLst/>
          </a:prstGeom>
        </p:spPr>
        <p:txBody>
          <a:bodyPr wrap="none">
            <a:spAutoFit/>
          </a:bodyPr>
          <a:lstStyle/>
          <a:p>
            <a:pPr>
              <a:lnSpc>
                <a:spcPts val="2025"/>
              </a:lnSpc>
            </a:pPr>
            <a:r>
              <a:rPr lang="en-US" sz="10350" b="1" dirty="0">
                <a:solidFill>
                  <a:srgbClr val="CD0920"/>
                </a:solidFill>
                <a:latin typeface="Arial"/>
                <a:cs typeface="Arial"/>
              </a:rPr>
              <a:t>PAUSE</a:t>
            </a:r>
            <a:endParaRPr lang="en-US" sz="1350" b="1" dirty="0">
              <a:solidFill>
                <a:srgbClr val="CD0920"/>
              </a:solidFill>
              <a:latin typeface="Arial"/>
              <a:cs typeface="Arial"/>
            </a:endParaRPr>
          </a:p>
        </p:txBody>
      </p:sp>
    </p:spTree>
    <p:extLst>
      <p:ext uri="{BB962C8B-B14F-4D97-AF65-F5344CB8AC3E}">
        <p14:creationId xmlns:p14="http://schemas.microsoft.com/office/powerpoint/2010/main" val="330698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4A51BBF-ABCD-4572-862D-4F8F4023A34D}"/>
              </a:ext>
            </a:extLst>
          </p:cNvPr>
          <p:cNvSpPr txBox="1"/>
          <p:nvPr/>
        </p:nvSpPr>
        <p:spPr>
          <a:xfrm>
            <a:off x="266698" y="830853"/>
            <a:ext cx="7003346" cy="4001095"/>
          </a:xfrm>
          <a:prstGeom prst="rect">
            <a:avLst/>
          </a:prstGeom>
          <a:noFill/>
        </p:spPr>
        <p:txBody>
          <a:bodyPr wrap="square" rtlCol="0">
            <a:spAutoFit/>
          </a:bodyPr>
          <a:lstStyle/>
          <a:p>
            <a:r>
              <a:rPr lang="en-US" sz="2800" b="1" dirty="0">
                <a:solidFill>
                  <a:srgbClr val="CD0920"/>
                </a:solidFill>
                <a:latin typeface="Arial"/>
                <a:cs typeface="Arial"/>
              </a:rPr>
              <a:t>Challenge HBT bullying!</a:t>
            </a:r>
          </a:p>
          <a:p>
            <a:endParaRPr lang="en-US" sz="2800" b="1" dirty="0">
              <a:solidFill>
                <a:srgbClr val="CD0920"/>
              </a:solidFill>
              <a:latin typeface="Arial"/>
              <a:cs typeface="Arial"/>
            </a:endParaRPr>
          </a:p>
          <a:p>
            <a:r>
              <a:rPr lang="en-US" sz="2800" b="1" dirty="0">
                <a:solidFill>
                  <a:schemeClr val="bg1">
                    <a:lumMod val="50000"/>
                  </a:schemeClr>
                </a:solidFill>
                <a:latin typeface="Arial"/>
                <a:cs typeface="Arial"/>
              </a:rPr>
              <a:t>What can we do to help stop bullying?</a:t>
            </a:r>
          </a:p>
          <a:p>
            <a:pPr>
              <a:lnSpc>
                <a:spcPts val="1725"/>
              </a:lnSpc>
            </a:pPr>
            <a:endParaRPr lang="en-US" dirty="0">
              <a:latin typeface="Arial"/>
              <a:cs typeface="Arial"/>
            </a:endParaRPr>
          </a:p>
          <a:p>
            <a:pPr>
              <a:lnSpc>
                <a:spcPts val="1725"/>
              </a:lnSpc>
            </a:pPr>
            <a:endParaRPr lang="en-US" dirty="0">
              <a:latin typeface="Arial"/>
              <a:cs typeface="Arial"/>
            </a:endParaRPr>
          </a:p>
          <a:p>
            <a:pPr marL="257175" indent="-257175">
              <a:lnSpc>
                <a:spcPts val="1725"/>
              </a:lnSpc>
              <a:buFont typeface="Arial" panose="020B0604020202020204" pitchFamily="34" charset="0"/>
              <a:buChar char="•"/>
            </a:pPr>
            <a:r>
              <a:rPr lang="en-US" sz="2400" b="1" dirty="0">
                <a:latin typeface="Arial"/>
                <a:cs typeface="Arial"/>
              </a:rPr>
              <a:t>THINK </a:t>
            </a:r>
            <a:r>
              <a:rPr lang="en-US" sz="2400" dirty="0">
                <a:latin typeface="Arial"/>
                <a:cs typeface="Arial"/>
              </a:rPr>
              <a:t>before you speak</a:t>
            </a:r>
            <a:br>
              <a:rPr lang="en-US" sz="2400" dirty="0">
                <a:latin typeface="Arial"/>
                <a:cs typeface="Arial"/>
              </a:rPr>
            </a:br>
            <a:br>
              <a:rPr lang="en-US" sz="2400" dirty="0">
                <a:latin typeface="Arial"/>
                <a:cs typeface="Arial"/>
              </a:rPr>
            </a:br>
            <a:endParaRPr lang="en-US" sz="2400" dirty="0">
              <a:latin typeface="Arial"/>
              <a:cs typeface="Arial"/>
            </a:endParaRPr>
          </a:p>
          <a:p>
            <a:pPr marL="257175" indent="-257175">
              <a:lnSpc>
                <a:spcPts val="1725"/>
              </a:lnSpc>
              <a:buFont typeface="Arial" panose="020B0604020202020204" pitchFamily="34" charset="0"/>
              <a:buChar char="•"/>
            </a:pPr>
            <a:r>
              <a:rPr lang="en-US" sz="2400" b="1" dirty="0">
                <a:latin typeface="Arial"/>
                <a:cs typeface="Arial"/>
              </a:rPr>
              <a:t>REPORT </a:t>
            </a:r>
            <a:r>
              <a:rPr lang="en-US" sz="2400" dirty="0">
                <a:latin typeface="Arial"/>
                <a:cs typeface="Arial"/>
              </a:rPr>
              <a:t>bullying to an adult</a:t>
            </a:r>
            <a:br>
              <a:rPr lang="en-US" sz="2400" dirty="0">
                <a:latin typeface="Arial"/>
                <a:cs typeface="Arial"/>
              </a:rPr>
            </a:br>
            <a:br>
              <a:rPr lang="en-US" sz="2400" dirty="0">
                <a:latin typeface="Arial"/>
                <a:cs typeface="Arial"/>
              </a:rPr>
            </a:br>
            <a:endParaRPr lang="en-US" sz="2400" b="1" dirty="0">
              <a:latin typeface="Arial"/>
              <a:cs typeface="Arial"/>
            </a:endParaRPr>
          </a:p>
          <a:p>
            <a:pPr marL="257175" indent="-257175">
              <a:lnSpc>
                <a:spcPts val="1725"/>
              </a:lnSpc>
              <a:buFont typeface="Arial" panose="020B0604020202020204" pitchFamily="34" charset="0"/>
              <a:buChar char="•"/>
            </a:pPr>
            <a:r>
              <a:rPr lang="en-US" sz="2400" b="1" dirty="0">
                <a:latin typeface="Arial"/>
                <a:cs typeface="Arial"/>
              </a:rPr>
              <a:t>HELP </a:t>
            </a:r>
            <a:r>
              <a:rPr lang="en-US" sz="2400" dirty="0">
                <a:latin typeface="Arial"/>
                <a:cs typeface="Arial"/>
              </a:rPr>
              <a:t>others to report bullying </a:t>
            </a:r>
            <a:br>
              <a:rPr lang="en-US" sz="2400" dirty="0">
                <a:latin typeface="Arial"/>
                <a:cs typeface="Arial"/>
              </a:rPr>
            </a:br>
            <a:br>
              <a:rPr lang="en-US" sz="2400" dirty="0">
                <a:latin typeface="Arial"/>
                <a:cs typeface="Arial"/>
              </a:rPr>
            </a:br>
            <a:endParaRPr lang="en-US" sz="2400" b="1" dirty="0">
              <a:latin typeface="Arial"/>
              <a:cs typeface="Arial"/>
            </a:endParaRPr>
          </a:p>
          <a:p>
            <a:pPr marL="257175" indent="-257175">
              <a:lnSpc>
                <a:spcPts val="1725"/>
              </a:lnSpc>
              <a:buFont typeface="Arial" panose="020B0604020202020204" pitchFamily="34" charset="0"/>
              <a:buChar char="•"/>
            </a:pPr>
            <a:r>
              <a:rPr lang="en-US" sz="2400" b="1" dirty="0">
                <a:latin typeface="Arial"/>
                <a:cs typeface="Arial"/>
              </a:rPr>
              <a:t>CELEBRATE </a:t>
            </a:r>
            <a:r>
              <a:rPr lang="en-US" sz="2400" dirty="0">
                <a:latin typeface="Arial"/>
                <a:cs typeface="Arial"/>
              </a:rPr>
              <a:t>that we are all different</a:t>
            </a:r>
          </a:p>
        </p:txBody>
      </p:sp>
      <p:pic>
        <p:nvPicPr>
          <p:cNvPr id="2050" name="Picture 2" descr="Boy Being Bullied in School ">
            <a:extLst>
              <a:ext uri="{FF2B5EF4-FFF2-40B4-BE49-F238E27FC236}">
                <a16:creationId xmlns:a16="http://schemas.microsoft.com/office/drawing/2014/main" id="{EEC6D435-80DD-404A-9E34-86BE3D8F73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0418" y="2270154"/>
            <a:ext cx="3022650" cy="205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8677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1186</Words>
  <Application>Microsoft Office PowerPoint</Application>
  <PresentationFormat>On-screen Show (4:3)</PresentationFormat>
  <Paragraphs>88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Helvetica Neue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2022-09-28T09:13:22Z</dcterms:created>
  <dcterms:modified xsi:type="dcterms:W3CDTF">2022-09-28T09:18:46Z</dcterms:modified>
</cp:coreProperties>
</file>