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sldIdLst>
    <p:sldId id="285" r:id="rId2"/>
    <p:sldId id="286" r:id="rId3"/>
    <p:sldId id="287" r:id="rId4"/>
    <p:sldId id="293" r:id="rId5"/>
    <p:sldId id="294" r:id="rId6"/>
    <p:sldId id="274" r:id="rId7"/>
    <p:sldId id="295" r:id="rId8"/>
    <p:sldId id="291" r:id="rId9"/>
    <p:sldId id="296" r:id="rId10"/>
    <p:sldId id="290" r:id="rId11"/>
    <p:sldId id="297" r:id="rId12"/>
    <p:sldId id="284" r:id="rId13"/>
    <p:sldId id="292" r:id="rId14"/>
    <p:sldId id="29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1AA03A-E913-41C7-9C4F-738E83E7A3D2}" v="6" dt="2022-09-28T09:21:40.2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2058" autoAdjust="0"/>
  </p:normalViewPr>
  <p:slideViewPr>
    <p:cSldViewPr snapToGrid="0">
      <p:cViewPr varScale="1">
        <p:scale>
          <a:sx n="53" d="100"/>
          <a:sy n="53" d="100"/>
        </p:scale>
        <p:origin x="9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4FC06-585F-4C54-B36E-30C440F8FC11}" type="datetimeFigureOut">
              <a:rPr lang="en-GB" smtClean="0"/>
              <a:t>28/09/2022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4AA41-40ED-43E7-90AF-DD301BDF1A14}" type="slidenum">
              <a:rPr lang="en-GB" smtClean="0"/>
              <a:t>‹#›</a:t>
            </a:fld>
            <a:endParaRPr lang="en-GB"/>
          </a:p>
        </p:txBody>
      </p:sp>
    </p:spTree>
    <p:extLst>
      <p:ext uri="{BB962C8B-B14F-4D97-AF65-F5344CB8AC3E}">
        <p14:creationId xmlns:p14="http://schemas.microsoft.com/office/powerpoint/2010/main" val="44046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Dkk9gvTmCXY"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Other versions of this assembly are available on </a:t>
            </a:r>
            <a:r>
              <a:rPr lang="en-US" dirty="0" err="1"/>
              <a:t>Stonewall’s</a:t>
            </a:r>
            <a:r>
              <a:rPr lang="en-US" dirty="0"/>
              <a:t> website: www.stonewall.org.uk</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transphobic bullying?</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3806684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Remind students what trans means, if required.</a:t>
            </a: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3458628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that it is anti-bullying week and the theme is “Change Starts With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all need to think about how we can challenge bullying.</a:t>
            </a: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2308249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students what we could do as school to challenge bullying?</a:t>
            </a: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1684050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with students that they should be kind to others, be gentle to others (hands and feet to yourself), tell an adult if someone is </a:t>
            </a:r>
            <a:r>
              <a:rPr lang="en-US"/>
              <a:t>being unkind.</a:t>
            </a:r>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171915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Introduce the assembly, explain to students that you are Stonewall School Champion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Watch the ‘You Need to Calm Down’ video by Taylor Swift: </a:t>
            </a:r>
            <a:r>
              <a:rPr lang="en-GB" dirty="0">
                <a:hlinkClick r:id="rId3"/>
              </a:rPr>
              <a:t>https://www.youtube.com/watch?v=Dkk9gvTmCXY</a:t>
            </a: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Encourage students to listen to the lyrics.</a:t>
            </a:r>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2585717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 about the lyrics of the song: “You are somebody that I don’t know but you’re coming at my friends like a missile”, “sunshine on the street at the parade, but you would rather be in the dark ages”, “control the urges to scream about all the people you hate”.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that Taylor is asking people to be kind to her lesbian, gay, bi and trans friends. She wants people to stop being hateful.</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1962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they are able, ask students to define bullying.</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2658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what bullying is – talk about emotional, verbal, physical, written and cyberbullying. Talk about it being several times on purpose.</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98437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homophobic bullying?</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276664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what homophobic bullying is. Remind students what lesbian and gay mean, if required.</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781890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a:t>
            </a:r>
            <a:r>
              <a:rPr lang="en-US" dirty="0" err="1"/>
              <a:t>biphobic</a:t>
            </a:r>
            <a:r>
              <a:rPr lang="en-US" dirty="0"/>
              <a:t> bullying?</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1644523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Remind students what bi means, if required.</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4257876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220991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1867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68478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14017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288108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7D3899-9ECD-4360-B5B4-603763446FA6}"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75527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7D3899-9ECD-4360-B5B4-603763446FA6}"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401982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7D3899-9ECD-4360-B5B4-603763446FA6}" type="datetimeFigureOut">
              <a:rPr lang="en-GB" smtClean="0"/>
              <a:t>28/09/2022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283007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D3899-9ECD-4360-B5B4-603763446FA6}"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100361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D3899-9ECD-4360-B5B4-603763446FA6}"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3196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D3899-9ECD-4360-B5B4-603763446FA6}"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268864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D3899-9ECD-4360-B5B4-603763446FA6}" type="datetimeFigureOut">
              <a:rPr lang="en-GB" smtClean="0"/>
              <a:t>28/09/2022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3B9DD-A089-4C88-AD47-BBD9F7A16467}" type="slidenum">
              <a:rPr lang="en-GB" smtClean="0"/>
              <a:t>‹#›</a:t>
            </a:fld>
            <a:endParaRPr lang="en-GB"/>
          </a:p>
        </p:txBody>
      </p:sp>
    </p:spTree>
    <p:extLst>
      <p:ext uri="{BB962C8B-B14F-4D97-AF65-F5344CB8AC3E}">
        <p14:creationId xmlns:p14="http://schemas.microsoft.com/office/powerpoint/2010/main" val="583250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kk9gvTmCX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for the 2019 Anti-Bullying Week Assembly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Learners with SEND/ALN/ASN – version 2</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www.nextgenerationvillage.com/wp-content/uploads/2017/10/teen-drug-abuse-1.jpg">
            <a:extLst>
              <a:ext uri="{FF2B5EF4-FFF2-40B4-BE49-F238E27FC236}">
                <a16:creationId xmlns:a16="http://schemas.microsoft.com/office/drawing/2014/main" id="{571480C1-4B37-4789-B7B3-B4A85FD079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Transphobic bullying</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Tree>
    <p:extLst>
      <p:ext uri="{BB962C8B-B14F-4D97-AF65-F5344CB8AC3E}">
        <p14:creationId xmlns:p14="http://schemas.microsoft.com/office/powerpoint/2010/main" val="159060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www.nextgenerationvillage.com/wp-content/uploads/2017/10/teen-drug-abuse-1.jpg">
            <a:extLst>
              <a:ext uri="{FF2B5EF4-FFF2-40B4-BE49-F238E27FC236}">
                <a16:creationId xmlns:a16="http://schemas.microsoft.com/office/drawing/2014/main" id="{571480C1-4B37-4789-B7B3-B4A85FD079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Transphobic bullying</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
        <p:nvSpPr>
          <p:cNvPr id="8" name="Rectangle 7">
            <a:extLst>
              <a:ext uri="{FF2B5EF4-FFF2-40B4-BE49-F238E27FC236}">
                <a16:creationId xmlns:a16="http://schemas.microsoft.com/office/drawing/2014/main" id="{42282F1C-ECC9-4C59-ABCC-5DA29E14368A}"/>
              </a:ext>
            </a:extLst>
          </p:cNvPr>
          <p:cNvSpPr/>
          <p:nvPr/>
        </p:nvSpPr>
        <p:spPr>
          <a:xfrm>
            <a:off x="266699" y="2269865"/>
            <a:ext cx="4419681" cy="830997"/>
          </a:xfrm>
          <a:prstGeom prst="rect">
            <a:avLst/>
          </a:prstGeom>
        </p:spPr>
        <p:txBody>
          <a:bodyPr wrap="square">
            <a:spAutoFit/>
          </a:bodyPr>
          <a:lstStyle/>
          <a:p>
            <a:r>
              <a:rPr lang="en-US" sz="2400" dirty="0">
                <a:solidFill>
                  <a:srgbClr val="0C0C0C"/>
                </a:solidFill>
                <a:latin typeface="Arial" panose="020B0604020202020204" pitchFamily="34" charset="0"/>
                <a:cs typeface="Arial" panose="020B0604020202020204" pitchFamily="34" charset="0"/>
              </a:rPr>
              <a:t>Bullying someone because they are trans.</a:t>
            </a:r>
          </a:p>
        </p:txBody>
      </p:sp>
    </p:spTree>
    <p:extLst>
      <p:ext uri="{BB962C8B-B14F-4D97-AF65-F5344CB8AC3E}">
        <p14:creationId xmlns:p14="http://schemas.microsoft.com/office/powerpoint/2010/main" val="1289594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s://www.anti-bullyingalliance.org.uk/sites/default/files/field/attachment/ABW_UK_LOGO_PURPLE_NO_BACKGROUND_RGB.png">
            <a:extLst>
              <a:ext uri="{FF2B5EF4-FFF2-40B4-BE49-F238E27FC236}">
                <a16:creationId xmlns:a16="http://schemas.microsoft.com/office/drawing/2014/main" id="{EE98F272-F5E3-4814-BBC6-9304806ABC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0025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7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699" y="1198638"/>
            <a:ext cx="6577014" cy="954107"/>
          </a:xfrm>
          <a:prstGeom prst="rect">
            <a:avLst/>
          </a:prstGeom>
          <a:noFill/>
        </p:spPr>
        <p:txBody>
          <a:bodyPr wrap="square" rtlCol="0">
            <a:spAutoFit/>
          </a:bodyPr>
          <a:lstStyle/>
          <a:p>
            <a:r>
              <a:rPr lang="en-US" sz="2800" b="1" dirty="0">
                <a:solidFill>
                  <a:srgbClr val="CD0920"/>
                </a:solidFill>
                <a:latin typeface="Arial"/>
                <a:cs typeface="Arial"/>
              </a:rPr>
              <a:t>What will you do to help stop bullying at our school?</a:t>
            </a:r>
          </a:p>
        </p:txBody>
      </p:sp>
      <p:pic>
        <p:nvPicPr>
          <p:cNvPr id="8194" name="Picture 2" descr="Image result for taylor swift you need to calm down">
            <a:extLst>
              <a:ext uri="{FF2B5EF4-FFF2-40B4-BE49-F238E27FC236}">
                <a16:creationId xmlns:a16="http://schemas.microsoft.com/office/drawing/2014/main" id="{1E39A1AB-2763-4582-9FFB-6224E3419D5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300288" y="2286748"/>
            <a:ext cx="4543425" cy="3007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581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taylor swift you need to calm down">
            <a:extLst>
              <a:ext uri="{FF2B5EF4-FFF2-40B4-BE49-F238E27FC236}">
                <a16:creationId xmlns:a16="http://schemas.microsoft.com/office/drawing/2014/main" id="{1E39A1AB-2763-4582-9FFB-6224E3419D52}"/>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0A321169-0244-4821-AB37-B0E3BE8AC182}"/>
              </a:ext>
            </a:extLst>
          </p:cNvPr>
          <p:cNvSpPr/>
          <p:nvPr/>
        </p:nvSpPr>
        <p:spPr>
          <a:xfrm>
            <a:off x="266700" y="2110377"/>
            <a:ext cx="4572000" cy="2693045"/>
          </a:xfrm>
          <a:prstGeom prst="rect">
            <a:avLst/>
          </a:prstGeom>
        </p:spPr>
        <p:txBody>
          <a:bodyPr>
            <a:spAutoFit/>
          </a:bodyPr>
          <a:lstStyle/>
          <a:p>
            <a:pPr>
              <a:lnSpc>
                <a:spcPts val="1275"/>
              </a:lnSpc>
            </a:pPr>
            <a:endParaRPr lang="en-US" b="1" dirty="0">
              <a:solidFill>
                <a:srgbClr val="CD0920"/>
              </a:solidFill>
              <a:latin typeface="Arial"/>
              <a:cs typeface="Arial"/>
            </a:endParaRPr>
          </a:p>
          <a:p>
            <a:pPr marL="257175" indent="-257175">
              <a:buFont typeface="Arial" panose="020B0604020202020204" pitchFamily="34" charset="0"/>
              <a:buChar char="•"/>
            </a:pPr>
            <a:r>
              <a:rPr lang="en-US" sz="2400" dirty="0">
                <a:solidFill>
                  <a:srgbClr val="0C0C0C"/>
                </a:solidFill>
                <a:latin typeface="Arial" panose="020B0604020202020204" pitchFamily="34" charset="0"/>
                <a:cs typeface="Arial" panose="020B0604020202020204" pitchFamily="34" charset="0"/>
              </a:rPr>
              <a:t>Be kind to other people.</a:t>
            </a:r>
          </a:p>
          <a:p>
            <a:pPr marL="257175" indent="-257175">
              <a:buFont typeface="Arial" panose="020B0604020202020204" pitchFamily="34" charset="0"/>
              <a:buChar char="•"/>
            </a:pPr>
            <a:endParaRPr lang="en-US" sz="2400" dirty="0">
              <a:solidFill>
                <a:srgbClr val="0C0C0C"/>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2400" dirty="0">
                <a:solidFill>
                  <a:srgbClr val="0C0C0C"/>
                </a:solidFill>
                <a:latin typeface="Arial" panose="020B0604020202020204" pitchFamily="34" charset="0"/>
                <a:cs typeface="Arial" panose="020B0604020202020204" pitchFamily="34" charset="0"/>
              </a:rPr>
              <a:t>Be gentle to other people.</a:t>
            </a:r>
          </a:p>
          <a:p>
            <a:pPr marL="257175" indent="-257175">
              <a:buFont typeface="Arial" panose="020B0604020202020204" pitchFamily="34" charset="0"/>
              <a:buChar char="•"/>
            </a:pPr>
            <a:endParaRPr lang="en-US" sz="2400" dirty="0">
              <a:solidFill>
                <a:srgbClr val="0C0C0C"/>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2400" dirty="0">
                <a:solidFill>
                  <a:srgbClr val="0C0C0C"/>
                </a:solidFill>
                <a:latin typeface="Arial" panose="020B0604020202020204" pitchFamily="34" charset="0"/>
                <a:cs typeface="Arial" panose="020B0604020202020204" pitchFamily="34" charset="0"/>
              </a:rPr>
              <a:t>Tell an adult if someone is being unkind.</a:t>
            </a:r>
          </a:p>
          <a:p>
            <a:pPr>
              <a:lnSpc>
                <a:spcPts val="1725"/>
              </a:lnSpc>
            </a:pPr>
            <a:endParaRPr lang="en-US" dirty="0">
              <a:solidFill>
                <a:srgbClr val="0C0C0C"/>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9874AD5-DA69-468E-A527-EEBB0D5223DF}"/>
              </a:ext>
            </a:extLst>
          </p:cNvPr>
          <p:cNvSpPr txBox="1"/>
          <p:nvPr/>
        </p:nvSpPr>
        <p:spPr>
          <a:xfrm>
            <a:off x="266699" y="1198638"/>
            <a:ext cx="6577014" cy="954107"/>
          </a:xfrm>
          <a:prstGeom prst="rect">
            <a:avLst/>
          </a:prstGeom>
          <a:noFill/>
        </p:spPr>
        <p:txBody>
          <a:bodyPr wrap="square" rtlCol="0">
            <a:spAutoFit/>
          </a:bodyPr>
          <a:lstStyle/>
          <a:p>
            <a:r>
              <a:rPr lang="en-US" sz="2800" b="1" dirty="0">
                <a:solidFill>
                  <a:srgbClr val="CD0920"/>
                </a:solidFill>
                <a:latin typeface="Arial"/>
                <a:cs typeface="Arial"/>
              </a:rPr>
              <a:t>What will you do to help stop bullying at our school?</a:t>
            </a:r>
          </a:p>
        </p:txBody>
      </p:sp>
    </p:spTree>
    <p:extLst>
      <p:ext uri="{BB962C8B-B14F-4D97-AF65-F5344CB8AC3E}">
        <p14:creationId xmlns:p14="http://schemas.microsoft.com/office/powerpoint/2010/main" val="177132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198638"/>
            <a:ext cx="5729868" cy="366447"/>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You need to calm down…</a:t>
            </a:r>
            <a:endParaRPr lang="en-US" sz="2400" b="1" dirty="0">
              <a:solidFill>
                <a:srgbClr val="CD0920"/>
              </a:solidFill>
              <a:latin typeface="Arial"/>
              <a:cs typeface="Arial"/>
            </a:endParaRPr>
          </a:p>
        </p:txBody>
      </p:sp>
      <p:pic>
        <p:nvPicPr>
          <p:cNvPr id="3" name="Picture 4" descr="Taylor Swift - You Need to Calm Down.png">
            <a:hlinkClick r:id="rId3"/>
            <a:extLst>
              <a:ext uri="{FF2B5EF4-FFF2-40B4-BE49-F238E27FC236}">
                <a16:creationId xmlns:a16="http://schemas.microsoft.com/office/drawing/2014/main" id="{24AE3EC6-AD14-4D16-A8C7-8B4BEB612200}"/>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754426" y="1829246"/>
            <a:ext cx="3635148" cy="3635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198638"/>
            <a:ext cx="6474342" cy="348813"/>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What was the message of the song?</a:t>
            </a:r>
            <a:endParaRPr lang="en-US" sz="2400" b="1" dirty="0">
              <a:solidFill>
                <a:srgbClr val="CD0920"/>
              </a:solidFill>
              <a:latin typeface="Arial"/>
              <a:cs typeface="Arial"/>
            </a:endParaRPr>
          </a:p>
        </p:txBody>
      </p:sp>
      <p:sp>
        <p:nvSpPr>
          <p:cNvPr id="3" name="TextBox 2">
            <a:extLst>
              <a:ext uri="{FF2B5EF4-FFF2-40B4-BE49-F238E27FC236}">
                <a16:creationId xmlns:a16="http://schemas.microsoft.com/office/drawing/2014/main" id="{A397708B-844B-47FA-904B-4C7FBBCDFE66}"/>
              </a:ext>
            </a:extLst>
          </p:cNvPr>
          <p:cNvSpPr txBox="1"/>
          <p:nvPr/>
        </p:nvSpPr>
        <p:spPr>
          <a:xfrm>
            <a:off x="1779815" y="2604407"/>
            <a:ext cx="184731" cy="300082"/>
          </a:xfrm>
          <a:prstGeom prst="rect">
            <a:avLst/>
          </a:prstGeom>
          <a:noFill/>
        </p:spPr>
        <p:txBody>
          <a:bodyPr wrap="none" rtlCol="0">
            <a:spAutoFit/>
          </a:bodyPr>
          <a:lstStyle/>
          <a:p>
            <a:endParaRPr lang="en-GB" sz="1350" dirty="0"/>
          </a:p>
        </p:txBody>
      </p:sp>
      <p:sp>
        <p:nvSpPr>
          <p:cNvPr id="20" name="TextBox 19">
            <a:extLst>
              <a:ext uri="{FF2B5EF4-FFF2-40B4-BE49-F238E27FC236}">
                <a16:creationId xmlns:a16="http://schemas.microsoft.com/office/drawing/2014/main" id="{E9DB3D88-5F4B-491B-8460-21D936304C08}"/>
              </a:ext>
            </a:extLst>
          </p:cNvPr>
          <p:cNvSpPr txBox="1"/>
          <p:nvPr/>
        </p:nvSpPr>
        <p:spPr>
          <a:xfrm>
            <a:off x="266700" y="2368069"/>
            <a:ext cx="4305300" cy="1631216"/>
          </a:xfrm>
          <a:prstGeom prst="rect">
            <a:avLst/>
          </a:prstGeom>
          <a:noFill/>
        </p:spPr>
        <p:txBody>
          <a:bodyPr wrap="square" rtlCol="0">
            <a:spAutoFit/>
          </a:bodyPr>
          <a:lstStyle/>
          <a:p>
            <a:pPr algn="ctr">
              <a:lnSpc>
                <a:spcPts val="2025"/>
              </a:lnSpc>
            </a:pPr>
            <a:r>
              <a:rPr lang="en-US" sz="2100" dirty="0">
                <a:latin typeface="Arial"/>
                <a:cs typeface="Arial"/>
              </a:rPr>
              <a:t>The song is asking people to be kind to lesbian, gay, bi and trans people.</a:t>
            </a:r>
          </a:p>
          <a:p>
            <a:pPr algn="ctr">
              <a:lnSpc>
                <a:spcPts val="2025"/>
              </a:lnSpc>
            </a:pPr>
            <a:endParaRPr lang="en-US" sz="2100" dirty="0">
              <a:latin typeface="Arial"/>
              <a:cs typeface="Arial"/>
            </a:endParaRPr>
          </a:p>
          <a:p>
            <a:pPr algn="ctr">
              <a:lnSpc>
                <a:spcPts val="2025"/>
              </a:lnSpc>
            </a:pPr>
            <a:r>
              <a:rPr lang="en-US" sz="2100" dirty="0">
                <a:latin typeface="Arial"/>
                <a:cs typeface="Arial"/>
              </a:rPr>
              <a:t>It is asking people to calm down and stop being hateful.</a:t>
            </a:r>
            <a:endParaRPr lang="en-US" dirty="0">
              <a:latin typeface="Arial"/>
              <a:cs typeface="Arial"/>
            </a:endParaRPr>
          </a:p>
        </p:txBody>
      </p:sp>
      <p:pic>
        <p:nvPicPr>
          <p:cNvPr id="23" name="Picture 2" descr="Image result for taylor swift you need to calm down">
            <a:extLst>
              <a:ext uri="{FF2B5EF4-FFF2-40B4-BE49-F238E27FC236}">
                <a16:creationId xmlns:a16="http://schemas.microsoft.com/office/drawing/2014/main" id="{A56EEABE-6754-4359-9BD3-F8C67835BD9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40441" y="2368068"/>
            <a:ext cx="3629993" cy="2402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36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198638"/>
            <a:ext cx="5729868" cy="366447"/>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What is bullying?</a:t>
            </a:r>
          </a:p>
        </p:txBody>
      </p:sp>
      <p:sp>
        <p:nvSpPr>
          <p:cNvPr id="3" name="TextBox 2">
            <a:extLst>
              <a:ext uri="{FF2B5EF4-FFF2-40B4-BE49-F238E27FC236}">
                <a16:creationId xmlns:a16="http://schemas.microsoft.com/office/drawing/2014/main" id="{A397708B-844B-47FA-904B-4C7FBBCDFE66}"/>
              </a:ext>
            </a:extLst>
          </p:cNvPr>
          <p:cNvSpPr txBox="1"/>
          <p:nvPr/>
        </p:nvSpPr>
        <p:spPr>
          <a:xfrm>
            <a:off x="1779815" y="2604407"/>
            <a:ext cx="184731" cy="300082"/>
          </a:xfrm>
          <a:prstGeom prst="rect">
            <a:avLst/>
          </a:prstGeom>
          <a:noFill/>
        </p:spPr>
        <p:txBody>
          <a:bodyPr wrap="none" rtlCol="0">
            <a:spAutoFit/>
          </a:bodyPr>
          <a:lstStyle/>
          <a:p>
            <a:endParaRPr lang="en-GB" sz="1350" dirty="0"/>
          </a:p>
        </p:txBody>
      </p:sp>
      <p:pic>
        <p:nvPicPr>
          <p:cNvPr id="9" name="Picture 8">
            <a:extLst>
              <a:ext uri="{FF2B5EF4-FFF2-40B4-BE49-F238E27FC236}">
                <a16:creationId xmlns:a16="http://schemas.microsoft.com/office/drawing/2014/main" id="{8ABB3342-0EC1-4A3D-B10D-34B8C4EFCDB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2271160"/>
            <a:ext cx="4012599" cy="2675066"/>
          </a:xfrm>
          <a:prstGeom prst="rect">
            <a:avLst/>
          </a:prstGeom>
        </p:spPr>
      </p:pic>
    </p:spTree>
    <p:extLst>
      <p:ext uri="{BB962C8B-B14F-4D97-AF65-F5344CB8AC3E}">
        <p14:creationId xmlns:p14="http://schemas.microsoft.com/office/powerpoint/2010/main" val="332556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198638"/>
            <a:ext cx="5729868" cy="366447"/>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What is bullying?</a:t>
            </a:r>
          </a:p>
        </p:txBody>
      </p:sp>
      <p:sp>
        <p:nvSpPr>
          <p:cNvPr id="3" name="TextBox 2">
            <a:extLst>
              <a:ext uri="{FF2B5EF4-FFF2-40B4-BE49-F238E27FC236}">
                <a16:creationId xmlns:a16="http://schemas.microsoft.com/office/drawing/2014/main" id="{A397708B-844B-47FA-904B-4C7FBBCDFE66}"/>
              </a:ext>
            </a:extLst>
          </p:cNvPr>
          <p:cNvSpPr txBox="1"/>
          <p:nvPr/>
        </p:nvSpPr>
        <p:spPr>
          <a:xfrm>
            <a:off x="1779815" y="2604407"/>
            <a:ext cx="184731" cy="300082"/>
          </a:xfrm>
          <a:prstGeom prst="rect">
            <a:avLst/>
          </a:prstGeom>
          <a:noFill/>
        </p:spPr>
        <p:txBody>
          <a:bodyPr wrap="none" rtlCol="0">
            <a:spAutoFit/>
          </a:bodyPr>
          <a:lstStyle/>
          <a:p>
            <a:endParaRPr lang="en-GB" sz="1350" dirty="0"/>
          </a:p>
        </p:txBody>
      </p:sp>
      <p:sp>
        <p:nvSpPr>
          <p:cNvPr id="20" name="TextBox 19">
            <a:extLst>
              <a:ext uri="{FF2B5EF4-FFF2-40B4-BE49-F238E27FC236}">
                <a16:creationId xmlns:a16="http://schemas.microsoft.com/office/drawing/2014/main" id="{E9DB3D88-5F4B-491B-8460-21D936304C08}"/>
              </a:ext>
            </a:extLst>
          </p:cNvPr>
          <p:cNvSpPr txBox="1"/>
          <p:nvPr/>
        </p:nvSpPr>
        <p:spPr>
          <a:xfrm>
            <a:off x="266700" y="2270708"/>
            <a:ext cx="4305300" cy="3688959"/>
          </a:xfrm>
          <a:prstGeom prst="rect">
            <a:avLst/>
          </a:prstGeom>
          <a:noFill/>
        </p:spPr>
        <p:txBody>
          <a:bodyPr wrap="square" rtlCol="0">
            <a:spAutoFit/>
          </a:bodyPr>
          <a:lstStyle/>
          <a:p>
            <a:pPr marL="285750" indent="-285750">
              <a:lnSpc>
                <a:spcPts val="2025"/>
              </a:lnSpc>
              <a:buFont typeface="Arial" panose="020B0604020202020204" pitchFamily="34" charset="0"/>
              <a:buChar char="•"/>
            </a:pPr>
            <a:r>
              <a:rPr lang="en-US" sz="2400" dirty="0">
                <a:latin typeface="Arial"/>
                <a:cs typeface="Arial"/>
              </a:rPr>
              <a:t>If someone calls you names.</a:t>
            </a:r>
          </a:p>
          <a:p>
            <a:pPr marL="285750" indent="-285750">
              <a:lnSpc>
                <a:spcPts val="2025"/>
              </a:lnSpc>
              <a:buFont typeface="Arial" panose="020B0604020202020204" pitchFamily="34" charset="0"/>
              <a:buChar char="•"/>
            </a:pPr>
            <a:endParaRPr lang="en-US" sz="2400" dirty="0">
              <a:latin typeface="Arial"/>
              <a:cs typeface="Arial"/>
            </a:endParaRPr>
          </a:p>
          <a:p>
            <a:pPr marL="285750" indent="-285750">
              <a:lnSpc>
                <a:spcPts val="2025"/>
              </a:lnSpc>
              <a:buFont typeface="Arial" panose="020B0604020202020204" pitchFamily="34" charset="0"/>
              <a:buChar char="•"/>
            </a:pPr>
            <a:r>
              <a:rPr lang="en-US" sz="2400" dirty="0">
                <a:latin typeface="Arial"/>
                <a:cs typeface="Arial"/>
              </a:rPr>
              <a:t>If someone hurts you on purpose.</a:t>
            </a:r>
          </a:p>
          <a:p>
            <a:pPr marL="285750" indent="-285750">
              <a:lnSpc>
                <a:spcPts val="2025"/>
              </a:lnSpc>
              <a:buFont typeface="Arial" panose="020B0604020202020204" pitchFamily="34" charset="0"/>
              <a:buChar char="•"/>
            </a:pPr>
            <a:endParaRPr lang="en-US" sz="2400" dirty="0">
              <a:latin typeface="Arial"/>
              <a:cs typeface="Arial"/>
            </a:endParaRPr>
          </a:p>
          <a:p>
            <a:pPr marL="285750" indent="-285750">
              <a:lnSpc>
                <a:spcPts val="2025"/>
              </a:lnSpc>
              <a:buFont typeface="Arial" panose="020B0604020202020204" pitchFamily="34" charset="0"/>
              <a:buChar char="•"/>
            </a:pPr>
            <a:r>
              <a:rPr lang="en-US" sz="2400" dirty="0">
                <a:latin typeface="Arial"/>
                <a:cs typeface="Arial"/>
              </a:rPr>
              <a:t>If someone leaves you out on purpose.</a:t>
            </a:r>
          </a:p>
          <a:p>
            <a:pPr marL="285750" indent="-285750">
              <a:lnSpc>
                <a:spcPts val="2025"/>
              </a:lnSpc>
              <a:buFont typeface="Arial" panose="020B0604020202020204" pitchFamily="34" charset="0"/>
              <a:buChar char="•"/>
            </a:pPr>
            <a:endParaRPr lang="en-US" sz="2400" dirty="0">
              <a:latin typeface="Arial"/>
              <a:cs typeface="Arial"/>
            </a:endParaRPr>
          </a:p>
          <a:p>
            <a:pPr marL="285750" indent="-285750">
              <a:lnSpc>
                <a:spcPts val="2025"/>
              </a:lnSpc>
              <a:buFont typeface="Arial" panose="020B0604020202020204" pitchFamily="34" charset="0"/>
              <a:buChar char="•"/>
            </a:pPr>
            <a:r>
              <a:rPr lang="en-US" sz="2400" dirty="0">
                <a:latin typeface="Arial"/>
                <a:cs typeface="Arial"/>
              </a:rPr>
              <a:t>If someone sends you unkind messages, photos or videos.</a:t>
            </a:r>
          </a:p>
          <a:p>
            <a:pPr marL="285750" indent="-285750">
              <a:lnSpc>
                <a:spcPts val="2025"/>
              </a:lnSpc>
              <a:buFont typeface="Arial" panose="020B0604020202020204" pitchFamily="34" charset="0"/>
              <a:buChar char="•"/>
            </a:pPr>
            <a:endParaRPr lang="en-US" sz="2400" dirty="0">
              <a:latin typeface="Arial"/>
              <a:cs typeface="Arial"/>
            </a:endParaRPr>
          </a:p>
          <a:p>
            <a:pPr marL="285750" indent="-285750">
              <a:lnSpc>
                <a:spcPts val="2025"/>
              </a:lnSpc>
              <a:buFont typeface="Arial" panose="020B0604020202020204" pitchFamily="34" charset="0"/>
              <a:buChar char="•"/>
            </a:pPr>
            <a:r>
              <a:rPr lang="en-US" sz="2400" dirty="0">
                <a:latin typeface="Arial"/>
                <a:cs typeface="Arial"/>
              </a:rPr>
              <a:t>If they do it lots of times.</a:t>
            </a:r>
          </a:p>
        </p:txBody>
      </p:sp>
      <p:pic>
        <p:nvPicPr>
          <p:cNvPr id="9" name="Picture 8">
            <a:extLst>
              <a:ext uri="{FF2B5EF4-FFF2-40B4-BE49-F238E27FC236}">
                <a16:creationId xmlns:a16="http://schemas.microsoft.com/office/drawing/2014/main" id="{8ABB3342-0EC1-4A3D-B10D-34B8C4EFCDB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2271160"/>
            <a:ext cx="4012599" cy="2675066"/>
          </a:xfrm>
          <a:prstGeom prst="rect">
            <a:avLst/>
          </a:prstGeom>
        </p:spPr>
      </p:pic>
    </p:spTree>
    <p:extLst>
      <p:ext uri="{BB962C8B-B14F-4D97-AF65-F5344CB8AC3E}">
        <p14:creationId xmlns:p14="http://schemas.microsoft.com/office/powerpoint/2010/main" val="213275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teen bullying">
            <a:extLst>
              <a:ext uri="{FF2B5EF4-FFF2-40B4-BE49-F238E27FC236}">
                <a16:creationId xmlns:a16="http://schemas.microsoft.com/office/drawing/2014/main" id="{F17EC796-2D63-429A-AC5C-4FD988C0A89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1999" y="2269866"/>
            <a:ext cx="4012600"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526426"/>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Homophobic bullying</a:t>
            </a:r>
          </a:p>
          <a:p>
            <a:pPr>
              <a:lnSpc>
                <a:spcPts val="1275"/>
              </a:lnSpc>
            </a:pPr>
            <a:endParaRPr lang="en-US" b="1" dirty="0">
              <a:solidFill>
                <a:srgbClr val="CD0920"/>
              </a:solidFill>
              <a:latin typeface="Arial"/>
              <a:cs typeface="Arial"/>
            </a:endParaRPr>
          </a:p>
        </p:txBody>
      </p:sp>
    </p:spTree>
    <p:extLst>
      <p:ext uri="{BB962C8B-B14F-4D97-AF65-F5344CB8AC3E}">
        <p14:creationId xmlns:p14="http://schemas.microsoft.com/office/powerpoint/2010/main" val="201814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teen bullying">
            <a:extLst>
              <a:ext uri="{FF2B5EF4-FFF2-40B4-BE49-F238E27FC236}">
                <a16:creationId xmlns:a16="http://schemas.microsoft.com/office/drawing/2014/main" id="{F17EC796-2D63-429A-AC5C-4FD988C0A89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1999" y="2269866"/>
            <a:ext cx="4012600"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526426"/>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Homophobic bullying</a:t>
            </a:r>
          </a:p>
          <a:p>
            <a:pPr>
              <a:lnSpc>
                <a:spcPts val="1275"/>
              </a:lnSpc>
            </a:pPr>
            <a:endParaRPr lang="en-US" b="1" dirty="0">
              <a:solidFill>
                <a:srgbClr val="CD0920"/>
              </a:solidFill>
              <a:latin typeface="Arial"/>
              <a:cs typeface="Arial"/>
            </a:endParaRPr>
          </a:p>
        </p:txBody>
      </p:sp>
      <p:sp>
        <p:nvSpPr>
          <p:cNvPr id="2" name="Rectangle 1">
            <a:extLst>
              <a:ext uri="{FF2B5EF4-FFF2-40B4-BE49-F238E27FC236}">
                <a16:creationId xmlns:a16="http://schemas.microsoft.com/office/drawing/2014/main" id="{97E8DB18-D147-425A-BA76-AFB1EFC60D87}"/>
              </a:ext>
            </a:extLst>
          </p:cNvPr>
          <p:cNvSpPr/>
          <p:nvPr/>
        </p:nvSpPr>
        <p:spPr>
          <a:xfrm>
            <a:off x="266700" y="2269866"/>
            <a:ext cx="4157329" cy="830997"/>
          </a:xfrm>
          <a:prstGeom prst="rect">
            <a:avLst/>
          </a:prstGeom>
        </p:spPr>
        <p:txBody>
          <a:bodyPr wrap="square">
            <a:spAutoFit/>
          </a:bodyPr>
          <a:lstStyle/>
          <a:p>
            <a:r>
              <a:rPr lang="en-US" sz="2400" dirty="0">
                <a:solidFill>
                  <a:srgbClr val="0C0C0C"/>
                </a:solidFill>
                <a:latin typeface="Arial" panose="020B0604020202020204" pitchFamily="34" charset="0"/>
                <a:cs typeface="Arial" panose="020B0604020202020204" pitchFamily="34" charset="0"/>
              </a:rPr>
              <a:t>Bullying someone because they are lesbian or gay.</a:t>
            </a:r>
          </a:p>
        </p:txBody>
      </p:sp>
    </p:spTree>
    <p:extLst>
      <p:ext uri="{BB962C8B-B14F-4D97-AF65-F5344CB8AC3E}">
        <p14:creationId xmlns:p14="http://schemas.microsoft.com/office/powerpoint/2010/main" val="387402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lated image">
            <a:extLst>
              <a:ext uri="{FF2B5EF4-FFF2-40B4-BE49-F238E27FC236}">
                <a16:creationId xmlns:a16="http://schemas.microsoft.com/office/drawing/2014/main" id="{0B2CF1A8-96B1-409B-9B90-139922868C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err="1">
                <a:solidFill>
                  <a:srgbClr val="CD0920"/>
                </a:solidFill>
                <a:latin typeface="Arial"/>
                <a:cs typeface="Arial"/>
              </a:rPr>
              <a:t>Biphobic</a:t>
            </a:r>
            <a:r>
              <a:rPr lang="en-US" sz="2800" b="1" dirty="0">
                <a:solidFill>
                  <a:srgbClr val="CD0920"/>
                </a:solidFill>
                <a:latin typeface="Arial"/>
                <a:cs typeface="Arial"/>
              </a:rPr>
              <a:t> bullying</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Tree>
    <p:extLst>
      <p:ext uri="{BB962C8B-B14F-4D97-AF65-F5344CB8AC3E}">
        <p14:creationId xmlns:p14="http://schemas.microsoft.com/office/powerpoint/2010/main" val="272946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lated image">
            <a:extLst>
              <a:ext uri="{FF2B5EF4-FFF2-40B4-BE49-F238E27FC236}">
                <a16:creationId xmlns:a16="http://schemas.microsoft.com/office/drawing/2014/main" id="{0B2CF1A8-96B1-409B-9B90-139922868C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err="1">
                <a:solidFill>
                  <a:srgbClr val="CD0920"/>
                </a:solidFill>
                <a:latin typeface="Arial"/>
                <a:cs typeface="Arial"/>
              </a:rPr>
              <a:t>Biphobic</a:t>
            </a:r>
            <a:r>
              <a:rPr lang="en-US" sz="2800" b="1" dirty="0">
                <a:solidFill>
                  <a:srgbClr val="CD0920"/>
                </a:solidFill>
                <a:latin typeface="Arial"/>
                <a:cs typeface="Arial"/>
              </a:rPr>
              <a:t> bullying</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
        <p:nvSpPr>
          <p:cNvPr id="8" name="Rectangle 7">
            <a:extLst>
              <a:ext uri="{FF2B5EF4-FFF2-40B4-BE49-F238E27FC236}">
                <a16:creationId xmlns:a16="http://schemas.microsoft.com/office/drawing/2014/main" id="{1B7C5843-2627-4EC2-B0C8-BB81F5250E0C}"/>
              </a:ext>
            </a:extLst>
          </p:cNvPr>
          <p:cNvSpPr/>
          <p:nvPr/>
        </p:nvSpPr>
        <p:spPr>
          <a:xfrm>
            <a:off x="266700" y="2127377"/>
            <a:ext cx="4145812" cy="997709"/>
          </a:xfrm>
          <a:prstGeom prst="rect">
            <a:avLst/>
          </a:prstGeom>
        </p:spPr>
        <p:txBody>
          <a:bodyPr wrap="square">
            <a:spAutoFit/>
          </a:bodyPr>
          <a:lstStyle/>
          <a:p>
            <a:pPr>
              <a:lnSpc>
                <a:spcPts val="1275"/>
              </a:lnSpc>
            </a:pPr>
            <a:endParaRPr lang="en-US" b="1" dirty="0">
              <a:solidFill>
                <a:srgbClr val="CD0920"/>
              </a:solidFill>
              <a:latin typeface="Arial"/>
              <a:cs typeface="Arial"/>
            </a:endParaRPr>
          </a:p>
          <a:p>
            <a:r>
              <a:rPr lang="en-US" sz="2400" dirty="0">
                <a:solidFill>
                  <a:srgbClr val="0C0C0C"/>
                </a:solidFill>
                <a:latin typeface="Arial" panose="020B0604020202020204" pitchFamily="34" charset="0"/>
                <a:cs typeface="Arial" panose="020B0604020202020204" pitchFamily="34" charset="0"/>
              </a:rPr>
              <a:t>Bullying someone because they are bi.</a:t>
            </a:r>
          </a:p>
        </p:txBody>
      </p:sp>
    </p:spTree>
    <p:extLst>
      <p:ext uri="{BB962C8B-B14F-4D97-AF65-F5344CB8AC3E}">
        <p14:creationId xmlns:p14="http://schemas.microsoft.com/office/powerpoint/2010/main" val="8680024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824</Words>
  <Application>Microsoft Office PowerPoint</Application>
  <PresentationFormat>On-screen Show (4:3)</PresentationFormat>
  <Paragraphs>82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2022-09-28T09:21:40Z</dcterms:created>
  <dcterms:modified xsi:type="dcterms:W3CDTF">2022-09-28T09:21:46Z</dcterms:modified>
</cp:coreProperties>
</file>