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1"/>
  </p:notesMasterIdLst>
  <p:sldIdLst>
    <p:sldId id="286" r:id="rId2"/>
    <p:sldId id="256" r:id="rId3"/>
    <p:sldId id="258" r:id="rId4"/>
    <p:sldId id="276" r:id="rId5"/>
    <p:sldId id="282" r:id="rId6"/>
    <p:sldId id="284" r:id="rId7"/>
    <p:sldId id="285" r:id="rId8"/>
    <p:sldId id="280" r:id="rId9"/>
    <p:sldId id="28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Stonewall Voice Bold Condensed" panose="00000800000000000000" pitchFamily="2" charset="0"/>
      <p:bold r:id="rId18"/>
    </p:embeddedFont>
    <p:embeddedFont>
      <p:font typeface="Stonewall Voice Stonewall Proud" panose="00000500000000000000" pitchFamily="2" charset="0"/>
      <p:regular r:id="rId19"/>
    </p:embeddedFont>
    <p:embeddedFont>
      <p:font typeface="Work Sans" pitchFamily="2" charset="0"/>
      <p:bold r:id="rId20"/>
      <p:boldItalic r:id="rId21"/>
    </p:embeddedFont>
    <p:embeddedFont>
      <p:font typeface="WORK SANS BOLD ROMAN" panose="020B0604020202020204" charset="0"/>
      <p:bold r:id="rId22"/>
    </p:embeddedFont>
    <p:embeddedFont>
      <p:font typeface="WORK SANS MEDIUM ROMAN" panose="020B060402020202020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B66"/>
    <a:srgbClr val="FEC34D"/>
    <a:srgbClr val="FFFFFF"/>
    <a:srgbClr val="007488"/>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26F9A-D258-4023-825D-E5BE985BC194}" v="5" dt="2022-09-28T08:38:27.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5201" autoAdjust="0"/>
  </p:normalViewPr>
  <p:slideViewPr>
    <p:cSldViewPr snapToGrid="0" snapToObjects="1">
      <p:cViewPr varScale="1">
        <p:scale>
          <a:sx n="35" d="100"/>
          <a:sy n="35" d="100"/>
        </p:scale>
        <p:origin x="1052"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assembly is for children in Reception and Key Stage 1/P1-P3. Check our website www.stonewall.org.uk for a similar assembly for Key Stage 2/P4-P7 children or for secondary aged students. You’ll also find versions of this assembly for children and young people with SEND/ALN/ASN.</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if they have heard of Black History Month before. Why might it be needed?</a:t>
            </a:r>
          </a:p>
          <a:p>
            <a:endParaRPr lang="en-GB" dirty="0"/>
          </a:p>
          <a:p>
            <a:r>
              <a:rPr lang="en-GB" dirty="0"/>
              <a:t>Explain that people often don’t know much about the history of Black people in Britain and across the world. That’s because some people think that white people’s lives are more important. We know that’s not true and that it’s important to hear lots of different people’s stories. That’s why we’re celebrating Black History Month – to give us a chance to focus on learning about Black people’s stories and lives. </a:t>
            </a:r>
            <a:r>
              <a:rPr lang="en-GB" sz="1800" u="none" dirty="0">
                <a:effectLst/>
                <a:latin typeface="Calibri" panose="020F0502020204030204" pitchFamily="34" charset="0"/>
                <a:ea typeface="Calibri" panose="020F0502020204030204" pitchFamily="34" charset="0"/>
                <a:cs typeface="Times New Roman" panose="02020603050405020304" pitchFamily="18" charset="0"/>
              </a:rPr>
              <a:t>And that’s just what we’re going to be doing in this assembly.</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35843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Ted Brown – from the photos, can the children spot any clues that show who he is or what he was involved in?</a:t>
            </a:r>
            <a:endParaRPr lang="en-US" dirty="0"/>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67396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Ted Brown – in the 1970s he organised lots of protest marches in London. In the 1970s, LGBTQ+ people were treated very unfairly. Ted and his friends were asking for LGBTQ+ people to be treated fairly. That means treating someone fairly whether they fall in love with a man, a woman or a non-binary person and treating them fairly whether they are trans or not. Ted and his friends were in a group called The Gay Liberation Front. This group was inspired by an organization called The Black Panthers.</a:t>
            </a:r>
          </a:p>
          <a:p>
            <a:endParaRPr lang="en-GB" dirty="0"/>
          </a:p>
          <a:p>
            <a:r>
              <a:rPr lang="en-GB" dirty="0"/>
              <a:t>(For teacher background knowledge see </a:t>
            </a:r>
            <a:r>
              <a:rPr lang="en-US" dirty="0"/>
              <a:t>https://galop.org.uk/about/history/)</a:t>
            </a:r>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34063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Panthers came first! It is thought that the person who invented the Marvel Black Panther character was inspired The Black Panthers’ logo.</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50455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What is racism? Have you heard this word before?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The Black Panthers wanted everyone to be treated fairly.</a:t>
            </a:r>
          </a:p>
          <a:p>
            <a:endParaRPr lang="en-GB" dirty="0"/>
          </a:p>
          <a:p>
            <a:r>
              <a:rPr lang="en-GB" dirty="0"/>
              <a:t>Explain that racism is when people are treated unfairly because of the colour of their skin.</a:t>
            </a:r>
          </a:p>
          <a:p>
            <a:endParaRPr lang="en-GB" dirty="0"/>
          </a:p>
          <a:p>
            <a:r>
              <a:rPr lang="en-GB" dirty="0"/>
              <a:t>In the past racism was widespread and it impacted every part of someone’s life. </a:t>
            </a:r>
          </a:p>
          <a:p>
            <a:endParaRPr lang="en-GB" dirty="0"/>
          </a:p>
          <a:p>
            <a:r>
              <a:rPr lang="en-GB" dirty="0"/>
              <a:t>Sadly racism does still exist and we all have a part to play in saying no to racism. Explain that when footballers taking the knee before football matches, that is a protest against racism.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 background knowledge, see: https://library.oapen.org/handle/20.500.12657/22310)</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151033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Black Panthers worked to make the world a fairer place. They wanted children to go to school with food in their tummies, so they gave free breakfasts. They wanted people to learn about Black History, so they taught people about it. They wanted Black people and People of Colour to be treated fairly, so they organised protests and spoke out against racism.</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31857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Ted Brown remains committed to addressing all forms of injustice and discrimination, but particularly racism, homophobia, biphobia and transphobia. He wants to make the world a fairer place.</a:t>
            </a:r>
          </a:p>
          <a:p>
            <a:endParaRPr lang="en-GB" dirty="0"/>
          </a:p>
          <a:p>
            <a:r>
              <a:rPr lang="en-GB"/>
              <a:t>Ask the children </a:t>
            </a:r>
            <a:r>
              <a:rPr lang="en-GB" dirty="0"/>
              <a:t>to reflect on what they will do in their daily life to make the world a fairer place.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645293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98697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1B66"/>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7095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for the 2021 Black History Month Assembly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Reception and Key </a:t>
            </a:r>
            <a:r>
              <a:rPr lang="en-US" sz="1600" dirty="0">
                <a:solidFill>
                  <a:schemeClr val="bg1"/>
                </a:solidFill>
                <a:latin typeface="Arial" panose="020B0604020202020204" pitchFamily="34" charset="0"/>
                <a:cs typeface="Arial" panose="020B0604020202020204" pitchFamily="34" charset="0"/>
              </a:rPr>
              <a:t>Stage 1– England and Wales</a:t>
            </a: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P1 to P3 – Scotland</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p:txBody>
          <a:bodyPr/>
          <a:lstStyle/>
          <a:p>
            <a:r>
              <a:rPr lang="en-GB" dirty="0">
                <a:solidFill>
                  <a:schemeClr val="tx2"/>
                </a:solidFill>
              </a:rPr>
              <a:t>Black History Month</a:t>
            </a:r>
            <a:endParaRPr lang="en-US" dirty="0">
              <a:solidFill>
                <a:schemeClr val="tx2"/>
              </a:solidFill>
            </a:endParaRPr>
          </a:p>
        </p:txBody>
      </p:sp>
      <p:sp>
        <p:nvSpPr>
          <p:cNvPr id="5" name="Title 4" hidden="1">
            <a:extLst>
              <a:ext uri="{FF2B5EF4-FFF2-40B4-BE49-F238E27FC236}">
                <a16:creationId xmlns:a16="http://schemas.microsoft.com/office/drawing/2014/main" id="{EC1C840C-993C-124D-9172-5FEB498E2E69}"/>
              </a:ext>
            </a:extLst>
          </p:cNvPr>
          <p:cNvSpPr>
            <a:spLocks noGrp="1"/>
          </p:cNvSpPr>
          <p:nvPr>
            <p:ph type="title" idx="4294967295"/>
          </p:nvPr>
        </p:nvSpPr>
        <p:spPr>
          <a:xfrm>
            <a:off x="0" y="365125"/>
            <a:ext cx="10515600" cy="1325563"/>
          </a:xfrm>
        </p:spPr>
        <p:txBody>
          <a:bodyPr/>
          <a:lstStyle/>
          <a:p>
            <a:r>
              <a:rPr lang="en-US" dirty="0"/>
              <a:t>Opening title slide</a:t>
            </a:r>
          </a:p>
        </p:txBody>
      </p:sp>
    </p:spTree>
    <p:extLst>
      <p:ext uri="{BB962C8B-B14F-4D97-AF65-F5344CB8AC3E}">
        <p14:creationId xmlns:p14="http://schemas.microsoft.com/office/powerpoint/2010/main" val="324256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a:xfrm>
            <a:off x="497681" y="375515"/>
            <a:ext cx="11196638" cy="3252788"/>
          </a:xfrm>
        </p:spPr>
        <p:txBody>
          <a:bodyPr/>
          <a:lstStyle/>
          <a:p>
            <a:r>
              <a:rPr lang="en-GB" dirty="0">
                <a:solidFill>
                  <a:schemeClr val="tx2"/>
                </a:solidFill>
              </a:rPr>
              <a:t>What is Black History Month?</a:t>
            </a:r>
            <a:endParaRPr lang="en-US" dirty="0">
              <a:solidFill>
                <a:schemeClr val="tx2"/>
              </a:solidFill>
            </a:endParaRPr>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6" name="Text Placeholder 1">
            <a:extLst>
              <a:ext uri="{FF2B5EF4-FFF2-40B4-BE49-F238E27FC236}">
                <a16:creationId xmlns:a16="http://schemas.microsoft.com/office/drawing/2014/main" id="{6ACFB2E2-9BD1-4634-96E3-ADF5A80E8DF9}"/>
              </a:ext>
            </a:extLst>
          </p:cNvPr>
          <p:cNvSpPr txBox="1">
            <a:spLocks/>
          </p:cNvSpPr>
          <p:nvPr/>
        </p:nvSpPr>
        <p:spPr>
          <a:xfrm>
            <a:off x="5637402" y="1628906"/>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tx1"/>
                </a:solidFill>
              </a:rPr>
              <a:t>?</a:t>
            </a:r>
            <a:endParaRPr lang="en-US" sz="19900" dirty="0">
              <a:solidFill>
                <a:schemeClr val="tx1"/>
              </a:solidFill>
            </a:endParaRPr>
          </a:p>
        </p:txBody>
      </p:sp>
      <p:sp>
        <p:nvSpPr>
          <p:cNvPr id="7" name="Text Placeholder 1">
            <a:extLst>
              <a:ext uri="{FF2B5EF4-FFF2-40B4-BE49-F238E27FC236}">
                <a16:creationId xmlns:a16="http://schemas.microsoft.com/office/drawing/2014/main" id="{A8FCA778-E1A6-4F73-B02F-9275E4E8A129}"/>
              </a:ext>
            </a:extLst>
          </p:cNvPr>
          <p:cNvSpPr txBox="1">
            <a:spLocks/>
          </p:cNvSpPr>
          <p:nvPr/>
        </p:nvSpPr>
        <p:spPr>
          <a:xfrm>
            <a:off x="3776444" y="2662150"/>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bg1">
                    <a:lumMod val="25000"/>
                  </a:schemeClr>
                </a:solidFill>
              </a:rPr>
              <a:t>?</a:t>
            </a:r>
            <a:endParaRPr lang="en-US" sz="19900" dirty="0">
              <a:solidFill>
                <a:schemeClr val="bg1">
                  <a:lumMod val="25000"/>
                </a:schemeClr>
              </a:solidFill>
            </a:endParaRPr>
          </a:p>
        </p:txBody>
      </p:sp>
      <p:sp>
        <p:nvSpPr>
          <p:cNvPr id="8" name="Text Placeholder 1">
            <a:extLst>
              <a:ext uri="{FF2B5EF4-FFF2-40B4-BE49-F238E27FC236}">
                <a16:creationId xmlns:a16="http://schemas.microsoft.com/office/drawing/2014/main" id="{6A0FA2FE-2EEE-4668-AE3D-1DB9DA06F688}"/>
              </a:ext>
            </a:extLst>
          </p:cNvPr>
          <p:cNvSpPr txBox="1">
            <a:spLocks/>
          </p:cNvSpPr>
          <p:nvPr/>
        </p:nvSpPr>
        <p:spPr>
          <a:xfrm>
            <a:off x="7326386" y="2662150"/>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rgbClr val="007488"/>
                </a:solidFill>
              </a:rPr>
              <a:t>?</a:t>
            </a:r>
            <a:endParaRPr lang="en-US" sz="19900" dirty="0">
              <a:solidFill>
                <a:srgbClr val="007488"/>
              </a:solidFill>
            </a:endParaRPr>
          </a:p>
        </p:txBody>
      </p:sp>
      <p:sp>
        <p:nvSpPr>
          <p:cNvPr id="9" name="Text Placeholder 1">
            <a:extLst>
              <a:ext uri="{FF2B5EF4-FFF2-40B4-BE49-F238E27FC236}">
                <a16:creationId xmlns:a16="http://schemas.microsoft.com/office/drawing/2014/main" id="{DEB527F9-D9C0-419A-8CB3-DD5D1B109E32}"/>
              </a:ext>
            </a:extLst>
          </p:cNvPr>
          <p:cNvSpPr txBox="1">
            <a:spLocks/>
          </p:cNvSpPr>
          <p:nvPr/>
        </p:nvSpPr>
        <p:spPr>
          <a:xfrm>
            <a:off x="2652319" y="1628906"/>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tx1"/>
                </a:solidFill>
              </a:rPr>
              <a:t>?</a:t>
            </a:r>
            <a:endParaRPr lang="en-US" sz="19900" dirty="0">
              <a:solidFill>
                <a:schemeClr val="tx1"/>
              </a:solidFill>
            </a:endParaRPr>
          </a:p>
        </p:txBody>
      </p:sp>
    </p:spTree>
    <p:extLst>
      <p:ext uri="{BB962C8B-B14F-4D97-AF65-F5344CB8AC3E}">
        <p14:creationId xmlns:p14="http://schemas.microsoft.com/office/powerpoint/2010/main" val="267042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2" descr="Photo of Ted Brown, who is an older black man. He's standing on a rainbow crossing.">
            <a:extLst>
              <a:ext uri="{FF2B5EF4-FFF2-40B4-BE49-F238E27FC236}">
                <a16:creationId xmlns:a16="http://schemas.microsoft.com/office/drawing/2014/main" id="{3EFFFB81-FD49-4E78-8138-3ECDF8770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18"/>
          <a:stretch/>
        </p:blipFill>
        <p:spPr>
          <a:xfrm>
            <a:off x="9239059" y="2170755"/>
            <a:ext cx="2572012" cy="4561040"/>
          </a:xfrm>
          <a:prstGeom prst="rect">
            <a:avLst/>
          </a:prstGeom>
        </p:spPr>
      </p:pic>
      <p:sp>
        <p:nvSpPr>
          <p:cNvPr id="7" name="Text Placeholder 6">
            <a:extLst>
              <a:ext uri="{FF2B5EF4-FFF2-40B4-BE49-F238E27FC236}">
                <a16:creationId xmlns:a16="http://schemas.microsoft.com/office/drawing/2014/main" id="{47AE1443-2E8B-2543-9AE6-872561164644}"/>
              </a:ext>
            </a:extLst>
          </p:cNvPr>
          <p:cNvSpPr>
            <a:spLocks noGrp="1"/>
          </p:cNvSpPr>
          <p:nvPr>
            <p:ph type="body" sz="quarter" idx="13"/>
          </p:nvPr>
        </p:nvSpPr>
        <p:spPr>
          <a:xfrm>
            <a:off x="497681" y="64294"/>
            <a:ext cx="11196638" cy="3252788"/>
          </a:xfrm>
        </p:spPr>
        <p:txBody>
          <a:bodyPr/>
          <a:lstStyle/>
          <a:p>
            <a:r>
              <a:rPr lang="en-GB" sz="8000" dirty="0">
                <a:solidFill>
                  <a:schemeClr val="tx2"/>
                </a:solidFill>
              </a:rPr>
              <a:t>Ted Brown</a:t>
            </a:r>
          </a:p>
          <a:p>
            <a:r>
              <a:rPr lang="en-GB" sz="3200" dirty="0">
                <a:solidFill>
                  <a:schemeClr val="tx1"/>
                </a:solidFill>
              </a:rPr>
              <a:t>What clues do the pictures give you about him?</a:t>
            </a:r>
            <a:endParaRPr lang="en-US" sz="3200" dirty="0">
              <a:solidFill>
                <a:schemeClr val="tx1"/>
              </a:solidFill>
            </a:endParaRPr>
          </a:p>
        </p:txBody>
      </p:sp>
      <p:sp>
        <p:nvSpPr>
          <p:cNvPr id="8" name="Text Placeholder 7">
            <a:extLst>
              <a:ext uri="{FF2B5EF4-FFF2-40B4-BE49-F238E27FC236}">
                <a16:creationId xmlns:a16="http://schemas.microsoft.com/office/drawing/2014/main" id="{B813BFF3-EE22-5842-9624-DAFF7342B915}"/>
              </a:ext>
            </a:extLst>
          </p:cNvPr>
          <p:cNvSpPr>
            <a:spLocks noGrp="1"/>
          </p:cNvSpPr>
          <p:nvPr>
            <p:ph type="body" sz="quarter" idx="4294967295"/>
          </p:nvPr>
        </p:nvSpPr>
        <p:spPr>
          <a:xfrm>
            <a:off x="871604" y="2541588"/>
            <a:ext cx="2209800" cy="2227262"/>
          </a:xfrm>
        </p:spPr>
        <p:txBody>
          <a:bodyPr/>
          <a:lstStyle/>
          <a:p>
            <a:pPr marL="0" indent="0">
              <a:buNone/>
            </a:pPr>
            <a:r>
              <a:rPr lang="en-GB" sz="9600" dirty="0">
                <a:solidFill>
                  <a:schemeClr val="tx1"/>
                </a:solidFill>
              </a:rPr>
              <a:t>?</a:t>
            </a:r>
            <a:endParaRPr lang="en-US" dirty="0"/>
          </a:p>
        </p:txBody>
      </p:sp>
      <p:sp>
        <p:nvSpPr>
          <p:cNvPr id="9" name="Text Placeholder 8">
            <a:extLst>
              <a:ext uri="{FF2B5EF4-FFF2-40B4-BE49-F238E27FC236}">
                <a16:creationId xmlns:a16="http://schemas.microsoft.com/office/drawing/2014/main" id="{59B0E936-7074-144F-B713-1671994B83D8}"/>
              </a:ext>
            </a:extLst>
          </p:cNvPr>
          <p:cNvSpPr>
            <a:spLocks noGrp="1"/>
          </p:cNvSpPr>
          <p:nvPr>
            <p:ph type="body" sz="quarter" idx="4294967295"/>
          </p:nvPr>
        </p:nvSpPr>
        <p:spPr>
          <a:xfrm>
            <a:off x="3220106" y="4740276"/>
            <a:ext cx="2209800" cy="2217738"/>
          </a:xfrm>
        </p:spPr>
        <p:txBody>
          <a:bodyPr/>
          <a:lstStyle/>
          <a:p>
            <a:pPr marL="0" indent="0">
              <a:buNone/>
            </a:pPr>
            <a:r>
              <a:rPr lang="en-GB" sz="9600" dirty="0">
                <a:solidFill>
                  <a:schemeClr val="bg1">
                    <a:lumMod val="25000"/>
                  </a:schemeClr>
                </a:solidFill>
              </a:rPr>
              <a:t>?</a:t>
            </a:r>
            <a:endParaRPr lang="en-US" dirty="0"/>
          </a:p>
        </p:txBody>
      </p:sp>
      <p:sp>
        <p:nvSpPr>
          <p:cNvPr id="10" name="Text Placeholder 9">
            <a:extLst>
              <a:ext uri="{FF2B5EF4-FFF2-40B4-BE49-F238E27FC236}">
                <a16:creationId xmlns:a16="http://schemas.microsoft.com/office/drawing/2014/main" id="{5F6F4188-5641-A14C-B100-4A510B8846A4}"/>
              </a:ext>
            </a:extLst>
          </p:cNvPr>
          <p:cNvSpPr>
            <a:spLocks noGrp="1"/>
          </p:cNvSpPr>
          <p:nvPr>
            <p:ph type="body" sz="quarter" idx="4294967295"/>
          </p:nvPr>
        </p:nvSpPr>
        <p:spPr>
          <a:xfrm>
            <a:off x="5403198" y="2541588"/>
            <a:ext cx="2209800" cy="2227262"/>
          </a:xfrm>
        </p:spPr>
        <p:txBody>
          <a:bodyPr/>
          <a:lstStyle/>
          <a:p>
            <a:pPr marL="0" indent="0">
              <a:buNone/>
            </a:pPr>
            <a:r>
              <a:rPr lang="en-GB" sz="9600" dirty="0">
                <a:solidFill>
                  <a:schemeClr val="tx1"/>
                </a:solidFill>
              </a:rPr>
              <a:t>?</a:t>
            </a:r>
            <a:endParaRPr lang="en-US" sz="9600" dirty="0">
              <a:solidFill>
                <a:schemeClr val="tx1"/>
              </a:solidFill>
            </a:endParaRPr>
          </a:p>
        </p:txBody>
      </p:sp>
      <p:sp>
        <p:nvSpPr>
          <p:cNvPr id="11" name="Text Placeholder 10">
            <a:extLst>
              <a:ext uri="{FF2B5EF4-FFF2-40B4-BE49-F238E27FC236}">
                <a16:creationId xmlns:a16="http://schemas.microsoft.com/office/drawing/2014/main" id="{AEA80056-E821-2B47-A05C-7B788261D2EE}"/>
              </a:ext>
            </a:extLst>
          </p:cNvPr>
          <p:cNvSpPr>
            <a:spLocks noGrp="1"/>
          </p:cNvSpPr>
          <p:nvPr>
            <p:ph type="body" sz="quarter" idx="4294967295"/>
          </p:nvPr>
        </p:nvSpPr>
        <p:spPr>
          <a:xfrm>
            <a:off x="7612998" y="4802187"/>
            <a:ext cx="2247900" cy="2217738"/>
          </a:xfrm>
        </p:spPr>
        <p:txBody>
          <a:bodyPr/>
          <a:lstStyle/>
          <a:p>
            <a:pPr marL="0" indent="0">
              <a:buNone/>
            </a:pPr>
            <a:r>
              <a:rPr lang="en-GB" sz="9600" dirty="0">
                <a:solidFill>
                  <a:srgbClr val="007488"/>
                </a:solidFill>
              </a:rPr>
              <a:t>?</a:t>
            </a:r>
            <a:endParaRPr lang="en-US" dirty="0"/>
          </a:p>
        </p:txBody>
      </p:sp>
      <p:sp>
        <p:nvSpPr>
          <p:cNvPr id="13" name="Title 12" hidden="1">
            <a:extLst>
              <a:ext uri="{FF2B5EF4-FFF2-40B4-BE49-F238E27FC236}">
                <a16:creationId xmlns:a16="http://schemas.microsoft.com/office/drawing/2014/main" id="{CA792DE7-1F41-FA48-848A-CC02088D08CF}"/>
              </a:ext>
            </a:extLst>
          </p:cNvPr>
          <p:cNvSpPr>
            <a:spLocks noGrp="1"/>
          </p:cNvSpPr>
          <p:nvPr>
            <p:ph type="title" idx="4294967295"/>
          </p:nvPr>
        </p:nvSpPr>
        <p:spPr>
          <a:xfrm>
            <a:off x="0" y="365125"/>
            <a:ext cx="10515600" cy="1325563"/>
          </a:xfrm>
        </p:spPr>
        <p:txBody>
          <a:bodyPr/>
          <a:lstStyle/>
          <a:p>
            <a:r>
              <a:rPr lang="en-US" dirty="0"/>
              <a:t>Infographic slide</a:t>
            </a:r>
            <a:r>
              <a:rPr lang="en-US" baseline="0" dirty="0"/>
              <a:t> – style 2</a:t>
            </a:r>
            <a:endParaRPr lang="en-US" dirty="0"/>
          </a:p>
        </p:txBody>
      </p:sp>
      <p:pic>
        <p:nvPicPr>
          <p:cNvPr id="14" name="Picture 2" descr="Three men posing for a photo in a park. Ted Brown, a young black man is in the photo. His friend is holding a sign that says 'homosexuals are...'">
            <a:extLst>
              <a:ext uri="{FF2B5EF4-FFF2-40B4-BE49-F238E27FC236}">
                <a16:creationId xmlns:a16="http://schemas.microsoft.com/office/drawing/2014/main" id="{FDF5D29E-5057-440C-97AF-5AC57B879A4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84101" y="2170754"/>
            <a:ext cx="2222891" cy="22177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recent photo of Ted Brown with some older people. He is raising a fist and holding a banner.">
            <a:extLst>
              <a:ext uri="{FF2B5EF4-FFF2-40B4-BE49-F238E27FC236}">
                <a16:creationId xmlns:a16="http://schemas.microsoft.com/office/drawing/2014/main" id="{43069A3E-266A-4D13-8FF0-5928C4CBE5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4813805" y="4388493"/>
            <a:ext cx="2191596" cy="2227264"/>
          </a:xfrm>
          <a:prstGeom prst="rect">
            <a:avLst/>
          </a:prstGeom>
        </p:spPr>
      </p:pic>
      <p:pic>
        <p:nvPicPr>
          <p:cNvPr id="16" name="Picture 15" descr="A photo of the 1972 London Pride march. There are lots of people and some police officers.">
            <a:extLst>
              <a:ext uri="{FF2B5EF4-FFF2-40B4-BE49-F238E27FC236}">
                <a16:creationId xmlns:a16="http://schemas.microsoft.com/office/drawing/2014/main" id="{1EAA24FA-61F2-4F08-9B12-A503C79C25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
          <a:stretch/>
        </p:blipFill>
        <p:spPr>
          <a:xfrm>
            <a:off x="369714" y="4407543"/>
            <a:ext cx="2222891" cy="2208214"/>
          </a:xfrm>
          <a:prstGeom prst="rect">
            <a:avLst/>
          </a:prstGeom>
        </p:spPr>
      </p:pic>
      <p:pic>
        <p:nvPicPr>
          <p:cNvPr id="17" name="Picture 2" descr="A photo of LGBTQ+ people having a kiss in at Trafalgar Square.">
            <a:extLst>
              <a:ext uri="{FF2B5EF4-FFF2-40B4-BE49-F238E27FC236}">
                <a16:creationId xmlns:a16="http://schemas.microsoft.com/office/drawing/2014/main" id="{7FA8E4C9-42D8-4C9B-AACB-83D6F578240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025304" y="2189805"/>
            <a:ext cx="2208639" cy="219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3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369665" y="365125"/>
            <a:ext cx="4988719" cy="3252788"/>
          </a:xfrm>
        </p:spPr>
        <p:txBody>
          <a:bodyPr/>
          <a:lstStyle/>
          <a:p>
            <a:pPr algn="ctr"/>
            <a:r>
              <a:rPr lang="en-GB" dirty="0">
                <a:solidFill>
                  <a:schemeClr val="tx2"/>
                </a:solidFill>
              </a:rPr>
              <a:t>Ted Brown</a:t>
            </a:r>
          </a:p>
          <a:p>
            <a:pPr marL="685800" indent="-685800" algn="l">
              <a:buFont typeface="Arial" panose="020B0604020202020204" pitchFamily="34" charset="0"/>
              <a:buChar char="•"/>
            </a:pPr>
            <a:r>
              <a:rPr lang="en-US" sz="2800" dirty="0">
                <a:solidFill>
                  <a:schemeClr val="tx1"/>
                </a:solidFill>
                <a:latin typeface="Work Sans" pitchFamily="2" charset="0"/>
              </a:rPr>
              <a:t>He helped </a:t>
            </a:r>
            <a:r>
              <a:rPr lang="en-US" sz="2800" dirty="0" err="1">
                <a:solidFill>
                  <a:schemeClr val="tx1"/>
                </a:solidFill>
                <a:latin typeface="Work Sans" pitchFamily="2" charset="0"/>
              </a:rPr>
              <a:t>organise</a:t>
            </a:r>
            <a:r>
              <a:rPr lang="en-US" sz="2800" dirty="0">
                <a:solidFill>
                  <a:schemeClr val="tx1"/>
                </a:solidFill>
                <a:latin typeface="Work Sans" pitchFamily="2" charset="0"/>
              </a:rPr>
              <a:t> protest marches in London.</a:t>
            </a:r>
          </a:p>
          <a:p>
            <a:pPr marL="685800" indent="-685800" algn="l">
              <a:buFont typeface="Arial" panose="020B0604020202020204" pitchFamily="34" charset="0"/>
              <a:buChar char="•"/>
            </a:pPr>
            <a:r>
              <a:rPr lang="en-US" sz="2800" dirty="0">
                <a:solidFill>
                  <a:schemeClr val="tx1"/>
                </a:solidFill>
                <a:latin typeface="Work Sans" pitchFamily="2" charset="0"/>
              </a:rPr>
              <a:t>He and his friends were asking for LGBTQ+ people to be treated fairly.</a:t>
            </a:r>
          </a:p>
          <a:p>
            <a:pPr marL="685800" indent="-685800" algn="l">
              <a:buFont typeface="Arial" panose="020B0604020202020204" pitchFamily="34" charset="0"/>
              <a:buChar char="•"/>
            </a:pPr>
            <a:r>
              <a:rPr lang="en-US" sz="2800" dirty="0">
                <a:solidFill>
                  <a:schemeClr val="tx1"/>
                </a:solidFill>
                <a:latin typeface="Work Sans" pitchFamily="2" charset="0"/>
              </a:rPr>
              <a:t>They were inspired by an organization called The Black Panthers.</a:t>
            </a: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Tree>
    <p:extLst>
      <p:ext uri="{BB962C8B-B14F-4D97-AF65-F5344CB8AC3E}">
        <p14:creationId xmlns:p14="http://schemas.microsoft.com/office/powerpoint/2010/main" val="115945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6000" dirty="0">
                <a:solidFill>
                  <a:schemeClr val="tx2"/>
                </a:solidFill>
              </a:rPr>
              <a:t>The Black Panthers, not The Black Panther.</a:t>
            </a:r>
            <a:endParaRPr lang="en-US" sz="6000" dirty="0">
              <a:solidFill>
                <a:schemeClr val="tx2"/>
              </a:solidFill>
            </a:endParaRPr>
          </a:p>
        </p:txBody>
      </p:sp>
      <p:sp>
        <p:nvSpPr>
          <p:cNvPr id="7" name="Text Placeholder 3">
            <a:extLst>
              <a:ext uri="{FF2B5EF4-FFF2-40B4-BE49-F238E27FC236}">
                <a16:creationId xmlns:a16="http://schemas.microsoft.com/office/drawing/2014/main" id="{4E4620B0-F985-4954-B3C8-5EACDA4C6AB6}"/>
              </a:ext>
            </a:extLst>
          </p:cNvPr>
          <p:cNvSpPr txBox="1">
            <a:spLocks/>
          </p:cNvSpPr>
          <p:nvPr/>
        </p:nvSpPr>
        <p:spPr>
          <a:xfrm>
            <a:off x="8425184" y="277142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solidFill>
                  <a:schemeClr val="tx1"/>
                </a:solidFill>
              </a:rPr>
              <a:t>Black Panther</a:t>
            </a:r>
          </a:p>
        </p:txBody>
      </p:sp>
      <p:sp>
        <p:nvSpPr>
          <p:cNvPr id="12" name="Text Placeholder 3">
            <a:extLst>
              <a:ext uri="{FF2B5EF4-FFF2-40B4-BE49-F238E27FC236}">
                <a16:creationId xmlns:a16="http://schemas.microsoft.com/office/drawing/2014/main" id="{3D84273C-4D65-4A09-94C0-AD4C7D811281}"/>
              </a:ext>
            </a:extLst>
          </p:cNvPr>
          <p:cNvSpPr txBox="1">
            <a:spLocks/>
          </p:cNvSpPr>
          <p:nvPr/>
        </p:nvSpPr>
        <p:spPr>
          <a:xfrm>
            <a:off x="-1234624" y="2771420"/>
            <a:ext cx="5241847"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3200" dirty="0">
                <a:solidFill>
                  <a:schemeClr val="tx1"/>
                </a:solidFill>
              </a:rPr>
              <a:t>The Black Panthers</a:t>
            </a:r>
          </a:p>
        </p:txBody>
      </p:sp>
      <p:pic>
        <p:nvPicPr>
          <p:cNvPr id="2" name="Picture 2" descr="Image of Marvel's Black Panther.">
            <a:extLst>
              <a:ext uri="{FF2B5EF4-FFF2-40B4-BE49-F238E27FC236}">
                <a16:creationId xmlns:a16="http://schemas.microsoft.com/office/drawing/2014/main" id="{B8B208E8-296F-4F9B-856D-E04AEECAD4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9485" y="3429000"/>
            <a:ext cx="3210969" cy="3210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hoto of the British Black Panthers on a protest march. They have a number of anti racist banners.">
            <a:extLst>
              <a:ext uri="{FF2B5EF4-FFF2-40B4-BE49-F238E27FC236}">
                <a16:creationId xmlns:a16="http://schemas.microsoft.com/office/drawing/2014/main" id="{C6BA172B-0BE2-4AAA-8F0E-5942FA8E302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1546" y="3522344"/>
            <a:ext cx="3210969" cy="31927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lack Panther Party Logo. A black circle which says Black Panther Party Panther Power, with a picture of a black panther inside.">
            <a:extLst>
              <a:ext uri="{FF2B5EF4-FFF2-40B4-BE49-F238E27FC236}">
                <a16:creationId xmlns:a16="http://schemas.microsoft.com/office/drawing/2014/main" id="{80F932C6-7BF6-4E6E-B893-72C3D75CF35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89104" y="3477655"/>
            <a:ext cx="3413791" cy="338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4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741363" y="619690"/>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3800" dirty="0">
                <a:solidFill>
                  <a:schemeClr val="tx2"/>
                </a:solidFill>
              </a:rPr>
              <a:t>What is racism?</a:t>
            </a:r>
            <a:endParaRPr lang="en-US" sz="13800" dirty="0">
              <a:solidFill>
                <a:schemeClr val="tx2"/>
              </a:solidFill>
            </a:endParaRPr>
          </a:p>
        </p:txBody>
      </p:sp>
      <p:sp>
        <p:nvSpPr>
          <p:cNvPr id="11" name="Text Placeholder 3">
            <a:extLst>
              <a:ext uri="{FF2B5EF4-FFF2-40B4-BE49-F238E27FC236}">
                <a16:creationId xmlns:a16="http://schemas.microsoft.com/office/drawing/2014/main" id="{5DC9AC0B-C822-4CA7-8E29-B786B9E9EE83}"/>
              </a:ext>
            </a:extLst>
          </p:cNvPr>
          <p:cNvSpPr txBox="1">
            <a:spLocks/>
          </p:cNvSpPr>
          <p:nvPr/>
        </p:nvSpPr>
        <p:spPr>
          <a:xfrm>
            <a:off x="4278940" y="361418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solidFill>
                  <a:schemeClr val="tx1"/>
                </a:solidFill>
              </a:rPr>
              <a:t>The Black Panthers wanted everyone to be treated fairly.</a:t>
            </a:r>
          </a:p>
        </p:txBody>
      </p:sp>
      <p:pic>
        <p:nvPicPr>
          <p:cNvPr id="2052" name="Picture 4" descr="Three footballers take the knee before a football match">
            <a:extLst>
              <a:ext uri="{FF2B5EF4-FFF2-40B4-BE49-F238E27FC236}">
                <a16:creationId xmlns:a16="http://schemas.microsoft.com/office/drawing/2014/main" id="{B91017D5-15AB-4932-87B1-E60F77E33F6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96238" y="3562348"/>
            <a:ext cx="3603633" cy="3152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group of adults and children at a protest. They are holding signs such as 'Black people are condemned before they are tried'">
            <a:extLst>
              <a:ext uri="{FF2B5EF4-FFF2-40B4-BE49-F238E27FC236}">
                <a16:creationId xmlns:a16="http://schemas.microsoft.com/office/drawing/2014/main" id="{F69C26A7-6EB3-458D-8FA6-3383075A92F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1050" y="3562347"/>
            <a:ext cx="3584713"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9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hildren around a table in a community centre eating their free breakfast">
            <a:extLst>
              <a:ext uri="{FF2B5EF4-FFF2-40B4-BE49-F238E27FC236}">
                <a16:creationId xmlns:a16="http://schemas.microsoft.com/office/drawing/2014/main" id="{04906333-DDB9-4277-B68F-94EB626E1D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211" y="3562349"/>
            <a:ext cx="3588553" cy="31527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pic>
        <p:nvPicPr>
          <p:cNvPr id="10" name="Picture 9" descr="A picture containing person, scene, shop, crowd&#10;&#10;Description automatically generated">
            <a:extLst>
              <a:ext uri="{FF2B5EF4-FFF2-40B4-BE49-F238E27FC236}">
                <a16:creationId xmlns:a16="http://schemas.microsoft.com/office/drawing/2014/main" id="{21EA1915-A8D1-417C-9FFC-750F6F6124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1156" y="3562349"/>
            <a:ext cx="3603633" cy="3152775"/>
          </a:xfrm>
          <a:prstGeom prst="rect">
            <a:avLst/>
          </a:prstGeom>
        </p:spPr>
      </p:pic>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7200" dirty="0">
                <a:solidFill>
                  <a:schemeClr val="tx2"/>
                </a:solidFill>
              </a:rPr>
              <a:t>What did the Black Panthers do?</a:t>
            </a:r>
            <a:endParaRPr lang="en-US" sz="7200" dirty="0">
              <a:solidFill>
                <a:schemeClr val="tx2"/>
              </a:solidFill>
            </a:endParaRPr>
          </a:p>
        </p:txBody>
      </p:sp>
      <p:pic>
        <p:nvPicPr>
          <p:cNvPr id="3" name="Picture 2" descr="Olive Morris holding a megaphone">
            <a:extLst>
              <a:ext uri="{FF2B5EF4-FFF2-40B4-BE49-F238E27FC236}">
                <a16:creationId xmlns:a16="http://schemas.microsoft.com/office/drawing/2014/main" id="{C8C09156-C8A8-446A-BD92-FCCCE43B8D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81156" y="3562349"/>
            <a:ext cx="3603633" cy="3152775"/>
          </a:xfrm>
          <a:prstGeom prst="rect">
            <a:avLst/>
          </a:prstGeom>
        </p:spPr>
      </p:pic>
      <p:sp>
        <p:nvSpPr>
          <p:cNvPr id="12" name="Text Placeholder 3">
            <a:extLst>
              <a:ext uri="{FF2B5EF4-FFF2-40B4-BE49-F238E27FC236}">
                <a16:creationId xmlns:a16="http://schemas.microsoft.com/office/drawing/2014/main" id="{AE4E5309-F66D-4D74-9E2E-30B9B0C5F599}"/>
              </a:ext>
            </a:extLst>
          </p:cNvPr>
          <p:cNvSpPr txBox="1">
            <a:spLocks/>
          </p:cNvSpPr>
          <p:nvPr/>
        </p:nvSpPr>
        <p:spPr>
          <a:xfrm>
            <a:off x="-619437" y="2744489"/>
            <a:ext cx="5241847"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solidFill>
                  <a:schemeClr val="tx1"/>
                </a:solidFill>
              </a:rPr>
              <a:t>Free breakfast</a:t>
            </a:r>
          </a:p>
        </p:txBody>
      </p:sp>
      <p:sp>
        <p:nvSpPr>
          <p:cNvPr id="13" name="Text Placeholder 3">
            <a:extLst>
              <a:ext uri="{FF2B5EF4-FFF2-40B4-BE49-F238E27FC236}">
                <a16:creationId xmlns:a16="http://schemas.microsoft.com/office/drawing/2014/main" id="{17284A3B-8864-4317-BEB5-C6408E3764D5}"/>
              </a:ext>
            </a:extLst>
          </p:cNvPr>
          <p:cNvSpPr txBox="1">
            <a:spLocks/>
          </p:cNvSpPr>
          <p:nvPr/>
        </p:nvSpPr>
        <p:spPr>
          <a:xfrm>
            <a:off x="7562048" y="2741780"/>
            <a:ext cx="5241847"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solidFill>
                  <a:schemeClr val="tx1"/>
                </a:solidFill>
              </a:rPr>
              <a:t>Protesting</a:t>
            </a:r>
          </a:p>
        </p:txBody>
      </p:sp>
      <p:pic>
        <p:nvPicPr>
          <p:cNvPr id="14" name="Picture Placeholder 8" descr="A group of children posing for a photo. They are holding leaflets which say 'why we are marching'">
            <a:extLst>
              <a:ext uri="{FF2B5EF4-FFF2-40B4-BE49-F238E27FC236}">
                <a16:creationId xmlns:a16="http://schemas.microsoft.com/office/drawing/2014/main" id="{3C4002B1-D5E2-4F5A-AF38-EBC701F7E3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94183" y="3562348"/>
            <a:ext cx="3603633" cy="3152775"/>
          </a:xfrm>
          <a:prstGeom prst="rect">
            <a:avLst/>
          </a:prstGeom>
        </p:spPr>
      </p:pic>
      <p:sp>
        <p:nvSpPr>
          <p:cNvPr id="15" name="Text Placeholder 3">
            <a:extLst>
              <a:ext uri="{FF2B5EF4-FFF2-40B4-BE49-F238E27FC236}">
                <a16:creationId xmlns:a16="http://schemas.microsoft.com/office/drawing/2014/main" id="{40248A51-FAC2-48F4-ACAD-5E00F2FA5664}"/>
              </a:ext>
            </a:extLst>
          </p:cNvPr>
          <p:cNvSpPr txBox="1">
            <a:spLocks/>
          </p:cNvSpPr>
          <p:nvPr/>
        </p:nvSpPr>
        <p:spPr>
          <a:xfrm>
            <a:off x="3475075" y="2744490"/>
            <a:ext cx="5241847"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solidFill>
                  <a:schemeClr val="tx1"/>
                </a:solidFill>
              </a:rPr>
              <a:t>Learning</a:t>
            </a:r>
          </a:p>
        </p:txBody>
      </p:sp>
    </p:spTree>
    <p:extLst>
      <p:ext uri="{BB962C8B-B14F-4D97-AF65-F5344CB8AC3E}">
        <p14:creationId xmlns:p14="http://schemas.microsoft.com/office/powerpoint/2010/main" val="21271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365125"/>
            <a:ext cx="5135023" cy="3252788"/>
          </a:xfrm>
        </p:spPr>
        <p:txBody>
          <a:bodyPr/>
          <a:lstStyle/>
          <a:p>
            <a:pPr algn="ctr"/>
            <a:r>
              <a:rPr lang="en-GB" sz="6600" dirty="0">
                <a:solidFill>
                  <a:schemeClr val="tx2"/>
                </a:solidFill>
              </a:rPr>
              <a:t>Be like Ted</a:t>
            </a:r>
          </a:p>
          <a:p>
            <a:pPr algn="ctr"/>
            <a:r>
              <a:rPr lang="en-US" sz="4000" dirty="0">
                <a:solidFill>
                  <a:schemeClr val="tx1"/>
                </a:solidFill>
                <a:latin typeface="Work Sans" pitchFamily="2" charset="0"/>
              </a:rPr>
              <a:t>Ted Brown wants the world to be a fairer place. </a:t>
            </a:r>
            <a:endParaRPr lang="en-GB" sz="40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
        <p:nvSpPr>
          <p:cNvPr id="7" name="Text Placeholder 4">
            <a:extLst>
              <a:ext uri="{FF2B5EF4-FFF2-40B4-BE49-F238E27FC236}">
                <a16:creationId xmlns:a16="http://schemas.microsoft.com/office/drawing/2014/main" id="{7616C842-F87F-4D75-BDE4-044A11ABF14F}"/>
              </a:ext>
            </a:extLst>
          </p:cNvPr>
          <p:cNvSpPr txBox="1">
            <a:spLocks/>
          </p:cNvSpPr>
          <p:nvPr/>
        </p:nvSpPr>
        <p:spPr>
          <a:xfrm>
            <a:off x="785439" y="3885708"/>
            <a:ext cx="4717893"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latin typeface="Work Sans" pitchFamily="2" charset="0"/>
              </a:rPr>
              <a:t>What will you do to make the world a fairer place? </a:t>
            </a:r>
          </a:p>
        </p:txBody>
      </p:sp>
    </p:spTree>
    <p:extLst>
      <p:ext uri="{BB962C8B-B14F-4D97-AF65-F5344CB8AC3E}">
        <p14:creationId xmlns:p14="http://schemas.microsoft.com/office/powerpoint/2010/main" val="2673229974"/>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1097</Words>
  <Application>Microsoft Office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Stonewall Voice Bold Condensed</vt:lpstr>
      <vt:lpstr>Arial</vt:lpstr>
      <vt:lpstr>WORK SANS BOLD ROMAN</vt:lpstr>
      <vt:lpstr>Calibri Light</vt:lpstr>
      <vt:lpstr>Work Sans</vt:lpstr>
      <vt:lpstr>Stonewall Voice Stonewall Proud</vt:lpstr>
      <vt:lpstr>WORK SANS MEDIUM ROMAN</vt:lpstr>
      <vt:lpstr>Calibri</vt:lpstr>
      <vt:lpstr>Office Theme</vt:lpstr>
      <vt:lpstr>PowerPoint Presentation</vt:lpstr>
      <vt:lpstr>Opening title slide</vt:lpstr>
      <vt:lpstr>Divider slide 2</vt:lpstr>
      <vt:lpstr>Infographic slide – style 2</vt:lpstr>
      <vt:lpstr>Quote and image slide 1</vt:lpstr>
      <vt:lpstr>Infographic slide - style 1</vt:lpstr>
      <vt:lpstr>Infographic slide - style 1</vt:lpstr>
      <vt:lpstr>Infographic slide - style 1</vt:lpstr>
      <vt:lpstr>Quote and image 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2021-09-14T08:40:16Z</dcterms:created>
  <dcterms:modified xsi:type="dcterms:W3CDTF">2022-09-28T08:38:44Z</dcterms:modified>
</cp:coreProperties>
</file>